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0" r:id="rId4"/>
    <p:sldId id="294" r:id="rId5"/>
    <p:sldId id="259" r:id="rId6"/>
    <p:sldId id="258" r:id="rId7"/>
    <p:sldId id="260" r:id="rId8"/>
    <p:sldId id="261" r:id="rId9"/>
    <p:sldId id="262" r:id="rId10"/>
    <p:sldId id="265" r:id="rId11"/>
    <p:sldId id="263" r:id="rId12"/>
    <p:sldId id="295" r:id="rId13"/>
    <p:sldId id="293" r:id="rId14"/>
    <p:sldId id="282" r:id="rId15"/>
    <p:sldId id="267" r:id="rId16"/>
    <p:sldId id="284" r:id="rId17"/>
    <p:sldId id="264" r:id="rId18"/>
    <p:sldId id="266" r:id="rId19"/>
    <p:sldId id="268" r:id="rId20"/>
    <p:sldId id="274" r:id="rId21"/>
    <p:sldId id="270" r:id="rId22"/>
    <p:sldId id="271" r:id="rId23"/>
    <p:sldId id="272" r:id="rId24"/>
    <p:sldId id="280" r:id="rId25"/>
    <p:sldId id="269" r:id="rId26"/>
    <p:sldId id="273" r:id="rId27"/>
    <p:sldId id="275" r:id="rId28"/>
    <p:sldId id="276" r:id="rId29"/>
    <p:sldId id="277" r:id="rId30"/>
    <p:sldId id="278" r:id="rId31"/>
    <p:sldId id="279" r:id="rId32"/>
    <p:sldId id="281" r:id="rId33"/>
    <p:sldId id="283" r:id="rId34"/>
    <p:sldId id="285" r:id="rId35"/>
    <p:sldId id="286" r:id="rId36"/>
    <p:sldId id="291" r:id="rId37"/>
    <p:sldId id="292" r:id="rId38"/>
    <p:sldId id="287" r:id="rId39"/>
    <p:sldId id="288" r:id="rId40"/>
    <p:sldId id="289" r:id="rId41"/>
    <p:sldId id="296" r:id="rId42"/>
    <p:sldId id="297" r:id="rId43"/>
    <p:sldId id="298" r:id="rId44"/>
    <p:sldId id="299" r:id="rId45"/>
    <p:sldId id="300" r:id="rId46"/>
    <p:sldId id="301" r:id="rId47"/>
    <p:sldId id="336" r:id="rId48"/>
    <p:sldId id="302" r:id="rId49"/>
    <p:sldId id="337" r:id="rId50"/>
    <p:sldId id="303" r:id="rId51"/>
    <p:sldId id="304" r:id="rId52"/>
    <p:sldId id="305" r:id="rId53"/>
    <p:sldId id="306" r:id="rId54"/>
    <p:sldId id="307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3" autoAdjust="0"/>
    <p:restoredTop sz="94638" autoAdjust="0"/>
  </p:normalViewPr>
  <p:slideViewPr>
    <p:cSldViewPr>
      <p:cViewPr>
        <p:scale>
          <a:sx n="77" d="100"/>
          <a:sy n="77" d="100"/>
        </p:scale>
        <p:origin x="-1332" y="-29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utpal\traning\Report%20Stuff\topsis%20sheet%20(1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33"/>
  <c:chart>
    <c:view3D>
      <c:rAngAx val="1"/>
    </c:view3D>
    <c:floor>
      <c:spPr>
        <a:solidFill>
          <a:schemeClr val="tx1"/>
        </a:solidFill>
      </c:spPr>
    </c:floor>
    <c:sideWall>
      <c:spPr>
        <a:solidFill>
          <a:schemeClr val="accent4">
            <a:lumMod val="75000"/>
          </a:schemeClr>
        </a:solidFill>
      </c:spPr>
    </c:sideWall>
    <c:backWall>
      <c:spPr>
        <a:solidFill>
          <a:schemeClr val="accent4">
            <a:lumMod val="75000"/>
          </a:schemeClr>
        </a:solidFill>
      </c:spPr>
    </c:backWall>
    <c:plotArea>
      <c:layout/>
      <c:bar3DChart>
        <c:barDir val="col"/>
        <c:grouping val="stacked"/>
        <c:ser>
          <c:idx val="0"/>
          <c:order val="0"/>
          <c:spPr>
            <a:solidFill>
              <a:srgbClr val="00B050"/>
            </a:solidFill>
            <a:ln w="38100">
              <a:solidFill>
                <a:srgbClr val="FFFF00"/>
              </a:solidFill>
            </a:ln>
          </c:spPr>
          <c:val>
            <c:numRef>
              <c:f>'[topsis sheet (1).xlsx]Sheet1'!$B$36:$B$40</c:f>
              <c:numCache>
                <c:formatCode>General</c:formatCode>
                <c:ptCount val="5"/>
                <c:pt idx="0">
                  <c:v>0.12856836719318634</c:v>
                </c:pt>
                <c:pt idx="1">
                  <c:v>0.56314585112434545</c:v>
                </c:pt>
                <c:pt idx="2">
                  <c:v>0.13472694370899421</c:v>
                </c:pt>
                <c:pt idx="3">
                  <c:v>0.38355832316569688</c:v>
                </c:pt>
                <c:pt idx="4">
                  <c:v>0.84797179163172265</c:v>
                </c:pt>
              </c:numCache>
            </c:numRef>
          </c:val>
        </c:ser>
        <c:shape val="pyramid"/>
        <c:axId val="29700480"/>
        <c:axId val="29702016"/>
        <c:axId val="0"/>
      </c:bar3DChart>
      <c:catAx>
        <c:axId val="29700480"/>
        <c:scaling>
          <c:orientation val="minMax"/>
        </c:scaling>
        <c:axPos val="b"/>
        <c:tickLblPos val="nextTo"/>
        <c:txPr>
          <a:bodyPr/>
          <a:lstStyle/>
          <a:p>
            <a:pPr>
              <a:defRPr sz="2000">
                <a:latin typeface="Times New Roman" pitchFamily="18" charset="0"/>
                <a:cs typeface="Times New Roman" pitchFamily="18" charset="0"/>
              </a:defRPr>
            </a:pPr>
            <a:endParaRPr lang="en-US"/>
          </a:p>
        </c:txPr>
        <c:crossAx val="29702016"/>
        <c:crosses val="autoZero"/>
        <c:auto val="1"/>
        <c:lblAlgn val="ctr"/>
        <c:lblOffset val="100"/>
      </c:catAx>
      <c:valAx>
        <c:axId val="29702016"/>
        <c:scaling>
          <c:orientation val="minMax"/>
        </c:scaling>
        <c:axPos val="l"/>
        <c:majorGridlines>
          <c:spPr>
            <a:ln w="28575">
              <a:solidFill>
                <a:srgbClr val="FFFF00"/>
              </a:solidFill>
            </a:ln>
          </c:spPr>
        </c:majorGridlines>
        <c:numFmt formatCode="General" sourceLinked="1"/>
        <c:tickLblPos val="nextTo"/>
        <c:txPr>
          <a:bodyPr/>
          <a:lstStyle/>
          <a:p>
            <a:pPr>
              <a:defRPr sz="2000" b="1">
                <a:latin typeface="Times New Roman" pitchFamily="18" charset="0"/>
                <a:cs typeface="Times New Roman" pitchFamily="18" charset="0"/>
              </a:defRPr>
            </a:pPr>
            <a:endParaRPr lang="en-US"/>
          </a:p>
        </c:txPr>
        <c:crossAx val="29700480"/>
        <c:crosses val="autoZero"/>
        <c:crossBetween val="between"/>
      </c:valAx>
    </c:plotArea>
    <c:legend>
      <c:legendPos val="r"/>
      <c:layout/>
      <c:txPr>
        <a:bodyPr/>
        <a:lstStyle/>
        <a:p>
          <a:pPr rtl="0">
            <a:defRPr sz="2000">
              <a:latin typeface="Times New Roman" pitchFamily="18" charset="0"/>
              <a:cs typeface="Times New Roman" pitchFamily="18" charset="0"/>
            </a:defRPr>
          </a:pPr>
          <a:endParaRPr lang="en-US"/>
        </a:p>
      </c:txPr>
    </c:legend>
    <c:plotVisOnly val="1"/>
    <c:dispBlanksAs val="gap"/>
  </c:chart>
  <c:spPr>
    <a:noFill/>
    <a:ln>
      <a:noFill/>
    </a:ln>
  </c:spPr>
  <c:externalData r:id="rId1"/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gif"/><Relationship Id="rId3" Type="http://schemas.openxmlformats.org/officeDocument/2006/relationships/image" Target="../media/image48.jpeg"/><Relationship Id="rId7" Type="http://schemas.openxmlformats.org/officeDocument/2006/relationships/image" Target="../media/image5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gif"/><Relationship Id="rId5" Type="http://schemas.openxmlformats.org/officeDocument/2006/relationships/image" Target="../media/image50.png"/><Relationship Id="rId4" Type="http://schemas.openxmlformats.org/officeDocument/2006/relationships/image" Target="../media/image49.jpeg"/><Relationship Id="rId9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6.jpeg"/><Relationship Id="rId7" Type="http://schemas.openxmlformats.org/officeDocument/2006/relationships/image" Target="../media/image60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Relationship Id="rId9" Type="http://schemas.openxmlformats.org/officeDocument/2006/relationships/image" Target="../media/image62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jpe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jpeg"/><Relationship Id="rId17" Type="http://schemas.openxmlformats.org/officeDocument/2006/relationships/image" Target="../media/image20.jpe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8.jpeg"/><Relationship Id="rId15" Type="http://schemas.openxmlformats.org/officeDocument/2006/relationships/image" Target="../media/image18.jpe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23691" y="1762462"/>
            <a:ext cx="9368270" cy="265713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8000" b="1" cap="none" spc="0" dirty="0" smtClean="0">
                <a:ln w="10541" cmpd="sng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effectLst/>
                <a:latin typeface="Times New Roman" pitchFamily="18" charset="0"/>
                <a:cs typeface="Times New Roman" pitchFamily="18" charset="0"/>
              </a:rPr>
              <a:t>Special Tube Plant</a:t>
            </a:r>
          </a:p>
          <a:p>
            <a:pPr algn="ctr">
              <a:lnSpc>
                <a:spcPts val="4000"/>
              </a:lnSpc>
            </a:pPr>
            <a:endParaRPr lang="en-US" sz="6300" b="1" cap="none" spc="0" dirty="0" smtClean="0">
              <a:ln w="10541" cmpd="sng">
                <a:solidFill>
                  <a:sysClr val="windowText" lastClr="000000"/>
                </a:solidFill>
                <a:prstDash val="solid"/>
              </a:ln>
              <a:solidFill>
                <a:sysClr val="windowText" lastClr="0000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000"/>
              </a:lnSpc>
            </a:pPr>
            <a:r>
              <a:rPr lang="en-US" sz="5200" b="1" dirty="0" smtClean="0">
                <a:ln w="10541" cmpd="sng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Advanced Heavy Water Reactor</a:t>
            </a:r>
          </a:p>
          <a:p>
            <a:pPr algn="ctr">
              <a:lnSpc>
                <a:spcPts val="4000"/>
              </a:lnSpc>
            </a:pPr>
            <a:endParaRPr lang="en-US" sz="5000" b="1" cap="none" spc="0" dirty="0" smtClean="0">
              <a:ln w="10541" cmpd="sng">
                <a:solidFill>
                  <a:sysClr val="windowText" lastClr="000000"/>
                </a:solidFill>
                <a:prstDash val="solid"/>
              </a:ln>
              <a:solidFill>
                <a:sysClr val="windowText" lastClr="0000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000"/>
              </a:lnSpc>
            </a:pPr>
            <a:r>
              <a:rPr lang="en-US" sz="4800" b="1" dirty="0" smtClean="0">
                <a:ln w="10541" cmpd="sng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Machine Layout Designing</a:t>
            </a:r>
            <a:endParaRPr lang="en-US" sz="4800" b="1" cap="none" spc="0" dirty="0">
              <a:ln w="10541" cmpd="sng">
                <a:solidFill>
                  <a:sysClr val="windowText" lastClr="000000"/>
                </a:solidFill>
                <a:prstDash val="solid"/>
              </a:ln>
              <a:solidFill>
                <a:sysClr val="windowText" lastClr="0000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76200" y="76200"/>
            <a:ext cx="914400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 smtClean="0">
                <a:ln w="10541" cmpd="sng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Materials for Fission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2362200" y="1219200"/>
            <a:ext cx="4267200" cy="101566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dirty="0" smtClean="0">
                <a:ln w="10541" cmpd="sng">
                  <a:noFill/>
                  <a:prstDash val="solid"/>
                </a:ln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Uranium 235</a:t>
            </a:r>
            <a:endParaRPr lang="en-US" sz="6600" dirty="0" smtClean="0">
              <a:ln w="10541" cmpd="sng">
                <a:noFill/>
                <a:prstDash val="solid"/>
              </a:ln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 descr="D:\Manoj doc\NFC Project\Presentation\Chapter 1\150px-Nuclear_fission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9954" y="2286000"/>
            <a:ext cx="2893646" cy="4514088"/>
          </a:xfrm>
          <a:prstGeom prst="rect">
            <a:avLst/>
          </a:prstGeom>
          <a:noFill/>
        </p:spPr>
      </p:pic>
      <p:grpSp>
        <p:nvGrpSpPr>
          <p:cNvPr id="14" name="Group 13"/>
          <p:cNvGrpSpPr/>
          <p:nvPr/>
        </p:nvGrpSpPr>
        <p:grpSpPr>
          <a:xfrm>
            <a:off x="1156128" y="2438400"/>
            <a:ext cx="7585757" cy="2301482"/>
            <a:chOff x="1156128" y="2438400"/>
            <a:chExt cx="7585757" cy="2301482"/>
          </a:xfrm>
        </p:grpSpPr>
        <p:grpSp>
          <p:nvGrpSpPr>
            <p:cNvPr id="9" name="Group 8"/>
            <p:cNvGrpSpPr/>
            <p:nvPr/>
          </p:nvGrpSpPr>
          <p:grpSpPr>
            <a:xfrm>
              <a:off x="5998685" y="2438400"/>
              <a:ext cx="2743200" cy="2301482"/>
              <a:chOff x="5998685" y="2438400"/>
              <a:chExt cx="2743200" cy="2301482"/>
            </a:xfrm>
          </p:grpSpPr>
          <p:pic>
            <p:nvPicPr>
              <p:cNvPr id="4099" name="Picture 3" descr="D:\Manoj doc\NFC Project\Presentation\Chapter 1\HEUraniumC.jp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172200" y="2438400"/>
                <a:ext cx="2438400" cy="1950720"/>
              </a:xfrm>
              <a:prstGeom prst="rect">
                <a:avLst/>
              </a:prstGeom>
              <a:noFill/>
            </p:spPr>
          </p:pic>
          <p:sp>
            <p:nvSpPr>
              <p:cNvPr id="8" name="Rectangle 7"/>
              <p:cNvSpPr/>
              <p:nvPr/>
            </p:nvSpPr>
            <p:spPr>
              <a:xfrm>
                <a:off x="5998685" y="4278217"/>
                <a:ext cx="2743200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2400" b="1" dirty="0" smtClean="0">
                    <a:ln w="10541" cmpd="sng">
                      <a:noFill/>
                      <a:prstDash val="solid"/>
                    </a:ln>
                    <a:solidFill>
                      <a:sysClr val="windowText" lastClr="000000"/>
                    </a:solidFill>
                    <a:latin typeface="Times New Roman" pitchFamily="18" charset="0"/>
                    <a:cs typeface="Times New Roman" pitchFamily="18" charset="0"/>
                  </a:rPr>
                  <a:t>Enriched Uranium</a:t>
                </a:r>
                <a:endParaRPr lang="en-US" sz="2800" b="1" dirty="0" smtClean="0">
                  <a:ln w="10541" cmpd="sng">
                    <a:noFill/>
                    <a:prstDash val="solid"/>
                  </a:ln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156128" y="2667000"/>
              <a:ext cx="2196672" cy="1862048"/>
              <a:chOff x="1404540" y="1650950"/>
              <a:chExt cx="1192603" cy="1057741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1919011" y="1650950"/>
                <a:ext cx="678132" cy="105774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500" b="1" cap="none" spc="0" dirty="0" smtClean="0">
                    <a:ln w="10160">
                      <a:solidFill>
                        <a:sysClr val="windowText" lastClr="000000"/>
                      </a:solidFill>
                      <a:prstDash val="solid"/>
                    </a:ln>
                    <a:latin typeface="Times New Roman" pitchFamily="18" charset="0"/>
                    <a:cs typeface="Times New Roman" pitchFamily="18" charset="0"/>
                  </a:rPr>
                  <a:t>U</a:t>
                </a:r>
                <a:endParaRPr lang="en-US" sz="5400" b="1" cap="none" spc="0" dirty="0">
                  <a:ln w="10160">
                    <a:solidFill>
                      <a:sysClr val="windowText" lastClr="000000"/>
                    </a:solidFill>
                    <a:prstDash val="solid"/>
                  </a:ln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404540" y="1655415"/>
                <a:ext cx="601546" cy="47205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4800" b="1" dirty="0" smtClean="0">
                    <a:ln w="10160">
                      <a:solidFill>
                        <a:sysClr val="windowText" lastClr="000000"/>
                      </a:solidFill>
                      <a:prstDash val="solid"/>
                    </a:ln>
                    <a:latin typeface="Times New Roman" pitchFamily="18" charset="0"/>
                    <a:cs typeface="Times New Roman" pitchFamily="18" charset="0"/>
                  </a:rPr>
                  <a:t>235</a:t>
                </a:r>
                <a:endParaRPr lang="en-US" sz="5400" b="1" cap="none" spc="0" dirty="0">
                  <a:ln w="10160">
                    <a:solidFill>
                      <a:sysClr val="windowText" lastClr="000000"/>
                    </a:solidFill>
                    <a:prstDash val="solid"/>
                  </a:ln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489086" y="2031950"/>
                <a:ext cx="434450" cy="47205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4800" b="1" dirty="0" smtClean="0">
                    <a:ln w="10160">
                      <a:solidFill>
                        <a:sysClr val="windowText" lastClr="000000"/>
                      </a:solidFill>
                      <a:prstDash val="solid"/>
                    </a:ln>
                    <a:latin typeface="Times New Roman" pitchFamily="18" charset="0"/>
                    <a:cs typeface="Times New Roman" pitchFamily="18" charset="0"/>
                  </a:rPr>
                  <a:t>92</a:t>
                </a:r>
                <a:endParaRPr lang="en-US" sz="5400" b="1" cap="none" spc="0" dirty="0">
                  <a:ln w="10160">
                    <a:solidFill>
                      <a:sysClr val="windowText" lastClr="000000"/>
                    </a:solidFill>
                    <a:prstDash val="solid"/>
                  </a:ln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Manoj doc\NFC Project\Presentation\Chapter 1\kernspaltung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0923" y="568278"/>
            <a:ext cx="7044877" cy="4918122"/>
          </a:xfrm>
          <a:prstGeom prst="rect">
            <a:avLst/>
          </a:prstGeom>
          <a:noFill/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533400" y="0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 smtClean="0">
                <a:latin typeface="Times New Roman" pitchFamily="18" charset="0"/>
                <a:ea typeface="+mj-ea"/>
                <a:cs typeface="Times New Roman" pitchFamily="18" charset="0"/>
              </a:rPr>
              <a:t>Fission Reaction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11825" y="5799095"/>
            <a:ext cx="1076191" cy="923330"/>
            <a:chOff x="3819175" y="457200"/>
            <a:chExt cx="1076191" cy="923330"/>
          </a:xfrm>
        </p:grpSpPr>
        <p:sp>
          <p:nvSpPr>
            <p:cNvPr id="4" name="Rectangle 3"/>
            <p:cNvSpPr/>
            <p:nvPr/>
          </p:nvSpPr>
          <p:spPr>
            <a:xfrm>
              <a:off x="4210563" y="457200"/>
              <a:ext cx="68480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0160">
                    <a:solidFill>
                      <a:sysClr val="windowText" lastClr="000000"/>
                    </a:solidFill>
                    <a:prstDash val="solid"/>
                  </a:ln>
                  <a:latin typeface="Times New Roman" pitchFamily="18" charset="0"/>
                  <a:cs typeface="Times New Roman" pitchFamily="18" charset="0"/>
                </a:rPr>
                <a:t>U</a:t>
              </a:r>
              <a:endParaRPr lang="en-US" sz="2400" b="1" cap="none" spc="0" dirty="0">
                <a:ln w="10160">
                  <a:solidFill>
                    <a:sysClr val="windowText" lastClr="000000"/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819175" y="476935"/>
              <a:ext cx="530915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dirty="0" smtClean="0">
                  <a:ln w="10160">
                    <a:solidFill>
                      <a:sysClr val="windowText" lastClr="000000"/>
                    </a:solidFill>
                    <a:prstDash val="solid"/>
                  </a:ln>
                  <a:latin typeface="Times New Roman" pitchFamily="18" charset="0"/>
                  <a:cs typeface="Times New Roman" pitchFamily="18" charset="0"/>
                </a:rPr>
                <a:t>235</a:t>
              </a:r>
              <a:endParaRPr lang="en-US" sz="2800" b="1" cap="none" spc="0" dirty="0">
                <a:ln w="10160">
                  <a:solidFill>
                    <a:sysClr val="windowText" lastClr="000000"/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922689" y="883064"/>
              <a:ext cx="415498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dirty="0" smtClean="0">
                  <a:ln w="10160">
                    <a:solidFill>
                      <a:sysClr val="windowText" lastClr="000000"/>
                    </a:solidFill>
                    <a:prstDash val="solid"/>
                  </a:ln>
                  <a:latin typeface="Times New Roman" pitchFamily="18" charset="0"/>
                  <a:cs typeface="Times New Roman" pitchFamily="18" charset="0"/>
                </a:rPr>
                <a:t>92</a:t>
              </a:r>
              <a:endParaRPr lang="en-US" sz="2800" b="1" cap="none" spc="0" dirty="0">
                <a:ln w="10160">
                  <a:solidFill>
                    <a:sysClr val="windowText" lastClr="000000"/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495038" y="5808025"/>
            <a:ext cx="750387" cy="923330"/>
            <a:chOff x="4087272" y="457200"/>
            <a:chExt cx="750387" cy="923330"/>
          </a:xfrm>
        </p:grpSpPr>
        <p:sp>
          <p:nvSpPr>
            <p:cNvPr id="30" name="Rectangle 29"/>
            <p:cNvSpPr/>
            <p:nvPr/>
          </p:nvSpPr>
          <p:spPr>
            <a:xfrm>
              <a:off x="4268271" y="457200"/>
              <a:ext cx="56938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 smtClean="0">
                  <a:ln w="10160">
                    <a:solidFill>
                      <a:sysClr val="windowText" lastClr="000000"/>
                    </a:solidFill>
                    <a:prstDash val="solid"/>
                  </a:ln>
                  <a:latin typeface="Times New Roman" pitchFamily="18" charset="0"/>
                  <a:cs typeface="Times New Roman" pitchFamily="18" charset="0"/>
                </a:rPr>
                <a:t>n</a:t>
              </a:r>
              <a:endParaRPr lang="en-US" sz="2400" b="1" cap="none" spc="0" dirty="0">
                <a:ln w="10160">
                  <a:solidFill>
                    <a:sysClr val="windowText" lastClr="000000"/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092558" y="476935"/>
              <a:ext cx="300083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dirty="0" smtClean="0">
                  <a:ln w="10160">
                    <a:solidFill>
                      <a:sysClr val="windowText" lastClr="000000"/>
                    </a:solidFill>
                    <a:prstDash val="solid"/>
                  </a:ln>
                  <a:latin typeface="Times New Roman" pitchFamily="18" charset="0"/>
                  <a:cs typeface="Times New Roman" pitchFamily="18" charset="0"/>
                </a:rPr>
                <a:t>1</a:t>
              </a:r>
              <a:endParaRPr lang="en-US" sz="2800" b="1" cap="none" spc="0" dirty="0">
                <a:ln w="10160">
                  <a:solidFill>
                    <a:sysClr val="windowText" lastClr="000000"/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087272" y="883064"/>
              <a:ext cx="300083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dirty="0" smtClean="0">
                  <a:ln w="10160">
                    <a:solidFill>
                      <a:sysClr val="windowText" lastClr="000000"/>
                    </a:solidFill>
                    <a:prstDash val="solid"/>
                  </a:ln>
                  <a:latin typeface="Times New Roman" pitchFamily="18" charset="0"/>
                  <a:cs typeface="Times New Roman" pitchFamily="18" charset="0"/>
                </a:rPr>
                <a:t>0</a:t>
              </a:r>
              <a:endParaRPr lang="en-US" sz="2800" b="1" cap="none" spc="0" dirty="0">
                <a:ln w="10160">
                  <a:solidFill>
                    <a:sysClr val="windowText" lastClr="000000"/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33" name="Rectangle 32"/>
          <p:cNvSpPr/>
          <p:nvPr/>
        </p:nvSpPr>
        <p:spPr>
          <a:xfrm>
            <a:off x="1016245" y="5808025"/>
            <a:ext cx="5790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0160">
                  <a:solidFill>
                    <a:sysClr val="windowText" lastClr="000000"/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+</a:t>
            </a:r>
            <a:endParaRPr lang="en-US" sz="2400" b="1" cap="none" spc="0" dirty="0">
              <a:ln w="10160">
                <a:solidFill>
                  <a:sysClr val="windowText" lastClr="000000"/>
                </a:solidFill>
                <a:prstDash val="solid"/>
              </a:ln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321625" y="6341425"/>
            <a:ext cx="762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3050484" y="5808025"/>
            <a:ext cx="1380991" cy="923330"/>
            <a:chOff x="3819175" y="457200"/>
            <a:chExt cx="1380991" cy="923330"/>
          </a:xfrm>
        </p:grpSpPr>
        <p:sp>
          <p:nvSpPr>
            <p:cNvPr id="37" name="Rectangle 36"/>
            <p:cNvSpPr/>
            <p:nvPr/>
          </p:nvSpPr>
          <p:spPr>
            <a:xfrm>
              <a:off x="4207587" y="457200"/>
              <a:ext cx="99257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 err="1" smtClean="0">
                  <a:ln w="10160">
                    <a:solidFill>
                      <a:sysClr val="windowText" lastClr="000000"/>
                    </a:solidFill>
                    <a:prstDash val="solid"/>
                  </a:ln>
                  <a:latin typeface="Times New Roman" pitchFamily="18" charset="0"/>
                  <a:cs typeface="Times New Roman" pitchFamily="18" charset="0"/>
                </a:rPr>
                <a:t>Ba</a:t>
              </a:r>
              <a:endParaRPr lang="en-US" sz="2400" b="1" cap="none" spc="0" dirty="0">
                <a:ln w="10160">
                  <a:solidFill>
                    <a:sysClr val="windowText" lastClr="000000"/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819175" y="476935"/>
              <a:ext cx="530916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dirty="0" smtClean="0">
                  <a:ln w="10160">
                    <a:solidFill>
                      <a:sysClr val="windowText" lastClr="000000"/>
                    </a:solidFill>
                    <a:prstDash val="solid"/>
                  </a:ln>
                  <a:latin typeface="Times New Roman" pitchFamily="18" charset="0"/>
                  <a:cs typeface="Times New Roman" pitchFamily="18" charset="0"/>
                </a:rPr>
                <a:t>141</a:t>
              </a:r>
              <a:endParaRPr lang="en-US" sz="2800" b="1" cap="none" spc="0" dirty="0">
                <a:ln w="10160">
                  <a:solidFill>
                    <a:sysClr val="windowText" lastClr="000000"/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22689" y="883064"/>
              <a:ext cx="415499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dirty="0" smtClean="0">
                  <a:ln w="10160">
                    <a:solidFill>
                      <a:sysClr val="windowText" lastClr="000000"/>
                    </a:solidFill>
                    <a:prstDash val="solid"/>
                  </a:ln>
                  <a:latin typeface="Times New Roman" pitchFamily="18" charset="0"/>
                  <a:cs typeface="Times New Roman" pitchFamily="18" charset="0"/>
                </a:rPr>
                <a:t>56</a:t>
              </a:r>
              <a:endParaRPr lang="en-US" sz="2800" b="1" cap="none" spc="0" dirty="0">
                <a:ln w="10160">
                  <a:solidFill>
                    <a:sysClr val="windowText" lastClr="000000"/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777948" y="5808025"/>
            <a:ext cx="1296714" cy="923330"/>
            <a:chOff x="3922689" y="457200"/>
            <a:chExt cx="1296714" cy="923330"/>
          </a:xfrm>
        </p:grpSpPr>
        <p:sp>
          <p:nvSpPr>
            <p:cNvPr id="41" name="Rectangle 40"/>
            <p:cNvSpPr/>
            <p:nvPr/>
          </p:nvSpPr>
          <p:spPr>
            <a:xfrm>
              <a:off x="4188352" y="457200"/>
              <a:ext cx="103105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 smtClean="0">
                  <a:ln w="10160">
                    <a:solidFill>
                      <a:sysClr val="windowText" lastClr="000000"/>
                    </a:solidFill>
                    <a:prstDash val="solid"/>
                  </a:ln>
                  <a:latin typeface="Times New Roman" pitchFamily="18" charset="0"/>
                  <a:cs typeface="Times New Roman" pitchFamily="18" charset="0"/>
                </a:rPr>
                <a:t>Kr</a:t>
              </a:r>
              <a:endParaRPr lang="en-US" sz="2400" b="1" cap="none" spc="0" dirty="0">
                <a:ln w="10160">
                  <a:solidFill>
                    <a:sysClr val="windowText" lastClr="000000"/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934592" y="476935"/>
              <a:ext cx="415499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dirty="0" smtClean="0">
                  <a:ln w="10160">
                    <a:solidFill>
                      <a:sysClr val="windowText" lastClr="000000"/>
                    </a:solidFill>
                    <a:prstDash val="solid"/>
                  </a:ln>
                  <a:latin typeface="Times New Roman" pitchFamily="18" charset="0"/>
                  <a:cs typeface="Times New Roman" pitchFamily="18" charset="0"/>
                </a:rPr>
                <a:t>96</a:t>
              </a:r>
              <a:endParaRPr lang="en-US" sz="2800" b="1" cap="none" spc="0" dirty="0">
                <a:ln w="10160">
                  <a:solidFill>
                    <a:sysClr val="windowText" lastClr="000000"/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922689" y="883064"/>
              <a:ext cx="415499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dirty="0" smtClean="0">
                  <a:ln w="10160">
                    <a:solidFill>
                      <a:sysClr val="windowText" lastClr="000000"/>
                    </a:solidFill>
                    <a:prstDash val="solid"/>
                  </a:ln>
                  <a:latin typeface="Times New Roman" pitchFamily="18" charset="0"/>
                  <a:cs typeface="Times New Roman" pitchFamily="18" charset="0"/>
                </a:rPr>
                <a:t>36</a:t>
              </a:r>
              <a:endParaRPr lang="en-US" sz="2800" b="1" cap="none" spc="0" dirty="0">
                <a:ln w="10160">
                  <a:solidFill>
                    <a:sysClr val="windowText" lastClr="000000"/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4333420" y="5808025"/>
            <a:ext cx="5790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0160">
                  <a:solidFill>
                    <a:sysClr val="windowText" lastClr="000000"/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+</a:t>
            </a:r>
            <a:endParaRPr lang="en-US" sz="2400" b="1" cap="none" spc="0" dirty="0">
              <a:ln w="10160">
                <a:solidFill>
                  <a:sysClr val="windowText" lastClr="000000"/>
                </a:solidFill>
                <a:prstDash val="solid"/>
              </a:ln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933620" y="5808025"/>
            <a:ext cx="5790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0160">
                  <a:solidFill>
                    <a:sysClr val="windowText" lastClr="000000"/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+</a:t>
            </a:r>
            <a:endParaRPr lang="en-US" sz="2400" b="1" cap="none" spc="0" dirty="0">
              <a:ln w="10160">
                <a:solidFill>
                  <a:sysClr val="windowText" lastClr="000000"/>
                </a:solidFill>
                <a:prstDash val="solid"/>
              </a:ln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6676638" y="5808025"/>
            <a:ext cx="750387" cy="923330"/>
            <a:chOff x="4087272" y="457200"/>
            <a:chExt cx="750387" cy="923330"/>
          </a:xfrm>
        </p:grpSpPr>
        <p:sp>
          <p:nvSpPr>
            <p:cNvPr id="47" name="Rectangle 46"/>
            <p:cNvSpPr/>
            <p:nvPr/>
          </p:nvSpPr>
          <p:spPr>
            <a:xfrm>
              <a:off x="4268271" y="457200"/>
              <a:ext cx="56938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 smtClean="0">
                  <a:ln w="10160">
                    <a:solidFill>
                      <a:sysClr val="windowText" lastClr="000000"/>
                    </a:solidFill>
                    <a:prstDash val="solid"/>
                  </a:ln>
                  <a:latin typeface="Times New Roman" pitchFamily="18" charset="0"/>
                  <a:cs typeface="Times New Roman" pitchFamily="18" charset="0"/>
                </a:rPr>
                <a:t>n</a:t>
              </a:r>
              <a:endParaRPr lang="en-US" sz="2400" b="1" cap="none" spc="0" dirty="0">
                <a:ln w="10160">
                  <a:solidFill>
                    <a:sysClr val="windowText" lastClr="000000"/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092558" y="476935"/>
              <a:ext cx="300083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dirty="0" smtClean="0">
                  <a:ln w="10160">
                    <a:solidFill>
                      <a:sysClr val="windowText" lastClr="000000"/>
                    </a:solidFill>
                    <a:prstDash val="solid"/>
                  </a:ln>
                  <a:latin typeface="Times New Roman" pitchFamily="18" charset="0"/>
                  <a:cs typeface="Times New Roman" pitchFamily="18" charset="0"/>
                </a:rPr>
                <a:t>1</a:t>
              </a:r>
              <a:endParaRPr lang="en-US" sz="2800" b="1" cap="none" spc="0" dirty="0">
                <a:ln w="10160">
                  <a:solidFill>
                    <a:sysClr val="windowText" lastClr="000000"/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087272" y="883064"/>
              <a:ext cx="300083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dirty="0" smtClean="0">
                  <a:ln w="10160">
                    <a:solidFill>
                      <a:sysClr val="windowText" lastClr="000000"/>
                    </a:solidFill>
                    <a:prstDash val="solid"/>
                  </a:ln>
                  <a:latin typeface="Times New Roman" pitchFamily="18" charset="0"/>
                  <a:cs typeface="Times New Roman" pitchFamily="18" charset="0"/>
                </a:rPr>
                <a:t>0</a:t>
              </a:r>
              <a:endParaRPr lang="en-US" sz="2800" b="1" cap="none" spc="0" dirty="0">
                <a:ln w="10160">
                  <a:solidFill>
                    <a:sysClr val="windowText" lastClr="000000"/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50" name="Rectangle 49"/>
          <p:cNvSpPr/>
          <p:nvPr/>
        </p:nvSpPr>
        <p:spPr>
          <a:xfrm>
            <a:off x="6324600" y="5808025"/>
            <a:ext cx="5309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0160">
                  <a:solidFill>
                    <a:sysClr val="windowText" lastClr="000000"/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3</a:t>
            </a:r>
            <a:endParaRPr lang="en-US" sz="2400" b="1" cap="none" spc="0" dirty="0">
              <a:ln w="10160">
                <a:solidFill>
                  <a:sysClr val="windowText" lastClr="000000"/>
                </a:solidFill>
                <a:prstDash val="solid"/>
              </a:ln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305220" y="5808025"/>
            <a:ext cx="5790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0160">
                  <a:solidFill>
                    <a:sysClr val="windowText" lastClr="000000"/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+</a:t>
            </a:r>
            <a:endParaRPr lang="en-US" sz="2400" b="1" cap="none" spc="0" dirty="0">
              <a:ln w="10160">
                <a:solidFill>
                  <a:sysClr val="windowText" lastClr="000000"/>
                </a:solidFill>
                <a:prstDash val="solid"/>
              </a:ln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7836725" y="5843650"/>
            <a:ext cx="977981" cy="923330"/>
            <a:chOff x="7801100" y="5903025"/>
            <a:chExt cx="977981" cy="923330"/>
          </a:xfrm>
        </p:grpSpPr>
        <p:sp>
          <p:nvSpPr>
            <p:cNvPr id="52" name="Isosceles Triangle 51"/>
            <p:cNvSpPr/>
            <p:nvPr/>
          </p:nvSpPr>
          <p:spPr>
            <a:xfrm>
              <a:off x="7801100" y="6172200"/>
              <a:ext cx="352300" cy="433450"/>
            </a:xfrm>
            <a:prstGeom prst="triangl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8209693" y="5903025"/>
              <a:ext cx="56938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 smtClean="0">
                  <a:ln w="10160">
                    <a:solidFill>
                      <a:sysClr val="windowText" lastClr="000000"/>
                    </a:solidFill>
                    <a:prstDash val="solid"/>
                  </a:ln>
                  <a:latin typeface="Times New Roman" pitchFamily="18" charset="0"/>
                  <a:cs typeface="Times New Roman" pitchFamily="18" charset="0"/>
                </a:rPr>
                <a:t>q</a:t>
              </a:r>
              <a:endParaRPr lang="en-US" sz="2400" b="1" cap="none" spc="0" dirty="0">
                <a:ln w="10160">
                  <a:solidFill>
                    <a:sysClr val="windowText" lastClr="000000"/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04800" y="381000"/>
            <a:ext cx="8229600" cy="16002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Advantages</a:t>
            </a:r>
            <a:r>
              <a:rPr kumimoji="0" lang="en-US" sz="60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of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Nuclear Energy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914400" y="2438400"/>
            <a:ext cx="6019800" cy="26670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Clean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Affordable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Long lasting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High power density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Manoj doc\NFC Project\Presentation\Chapter 1\1gram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76200"/>
            <a:ext cx="3843150" cy="2562100"/>
          </a:xfrm>
          <a:prstGeom prst="rect">
            <a:avLst/>
          </a:prstGeom>
          <a:noFill/>
        </p:spPr>
      </p:pic>
      <p:grpSp>
        <p:nvGrpSpPr>
          <p:cNvPr id="8" name="Group 7"/>
          <p:cNvGrpSpPr/>
          <p:nvPr/>
        </p:nvGrpSpPr>
        <p:grpSpPr>
          <a:xfrm>
            <a:off x="914400" y="457200"/>
            <a:ext cx="4101190" cy="1323439"/>
            <a:chOff x="2479131" y="533400"/>
            <a:chExt cx="4101190" cy="1323439"/>
          </a:xfrm>
        </p:grpSpPr>
        <p:grpSp>
          <p:nvGrpSpPr>
            <p:cNvPr id="5" name="Group 4"/>
            <p:cNvGrpSpPr/>
            <p:nvPr/>
          </p:nvGrpSpPr>
          <p:grpSpPr>
            <a:xfrm>
              <a:off x="5043816" y="533400"/>
              <a:ext cx="1536505" cy="1323439"/>
              <a:chOff x="1310016" y="2667000"/>
              <a:chExt cx="1536505" cy="1323439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1921268" y="2667000"/>
                <a:ext cx="925253" cy="132343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8000" b="1" cap="none" spc="0" dirty="0" smtClean="0">
                    <a:ln w="10160">
                      <a:solidFill>
                        <a:sysClr val="windowText" lastClr="000000"/>
                      </a:solidFill>
                      <a:prstDash val="solid"/>
                    </a:ln>
                    <a:latin typeface="Times New Roman" pitchFamily="18" charset="0"/>
                    <a:cs typeface="Times New Roman" pitchFamily="18" charset="0"/>
                  </a:rPr>
                  <a:t>U</a:t>
                </a:r>
                <a:endParaRPr lang="en-US" sz="4000" b="1" cap="none" spc="0" dirty="0">
                  <a:ln w="10160">
                    <a:solidFill>
                      <a:sysClr val="windowText" lastClr="000000"/>
                    </a:solidFill>
                    <a:prstDash val="solid"/>
                  </a:ln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1310016" y="2674860"/>
                <a:ext cx="800219" cy="58477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3200" b="1" dirty="0" smtClean="0">
                    <a:ln w="10160">
                      <a:solidFill>
                        <a:sysClr val="windowText" lastClr="000000"/>
                      </a:solidFill>
                      <a:prstDash val="solid"/>
                    </a:ln>
                    <a:latin typeface="Times New Roman" pitchFamily="18" charset="0"/>
                    <a:cs typeface="Times New Roman" pitchFamily="18" charset="0"/>
                  </a:rPr>
                  <a:t>235</a:t>
                </a:r>
                <a:endParaRPr lang="en-US" sz="3600" b="1" cap="none" spc="0" dirty="0">
                  <a:ln w="10160">
                    <a:solidFill>
                      <a:sysClr val="windowText" lastClr="000000"/>
                    </a:solidFill>
                    <a:prstDash val="solid"/>
                  </a:ln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1414446" y="3337713"/>
                <a:ext cx="595035" cy="58477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3200" b="1" dirty="0" smtClean="0">
                    <a:ln w="10160">
                      <a:solidFill>
                        <a:sysClr val="windowText" lastClr="000000"/>
                      </a:solidFill>
                      <a:prstDash val="solid"/>
                    </a:ln>
                    <a:latin typeface="Times New Roman" pitchFamily="18" charset="0"/>
                    <a:cs typeface="Times New Roman" pitchFamily="18" charset="0"/>
                  </a:rPr>
                  <a:t>92</a:t>
                </a:r>
                <a:endParaRPr lang="en-US" sz="3600" b="1" cap="none" spc="0" dirty="0">
                  <a:ln w="10160">
                    <a:solidFill>
                      <a:sysClr val="windowText" lastClr="000000"/>
                    </a:solidFill>
                    <a:prstDash val="solid"/>
                  </a:ln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2479131" y="533400"/>
              <a:ext cx="2321469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000" b="1" dirty="0" smtClean="0">
                  <a:ln w="10160">
                    <a:solidFill>
                      <a:sysClr val="windowText" lastClr="000000"/>
                    </a:solidFill>
                    <a:prstDash val="solid"/>
                  </a:ln>
                  <a:latin typeface="Times New Roman" pitchFamily="18" charset="0"/>
                  <a:cs typeface="Times New Roman" pitchFamily="18" charset="0"/>
                </a:rPr>
                <a:t>1 gm</a:t>
              </a:r>
              <a:endParaRPr lang="en-US" sz="4000" b="1" cap="none" spc="0" dirty="0">
                <a:ln w="10160">
                  <a:solidFill>
                    <a:sysClr val="windowText" lastClr="000000"/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9" name="Down Arrow 8"/>
          <p:cNvSpPr/>
          <p:nvPr/>
        </p:nvSpPr>
        <p:spPr>
          <a:xfrm>
            <a:off x="2743200" y="1905000"/>
            <a:ext cx="609600" cy="12954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219200" y="3276600"/>
            <a:ext cx="3547766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 smtClean="0">
                <a:ln w="10160">
                  <a:solidFill>
                    <a:sysClr val="windowText" lastClr="000000"/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2.7 tons</a:t>
            </a:r>
          </a:p>
          <a:p>
            <a:pPr algn="ctr"/>
            <a:r>
              <a:rPr lang="en-US" sz="8000" b="1" dirty="0" smtClean="0">
                <a:ln w="10160">
                  <a:solidFill>
                    <a:sysClr val="windowText" lastClr="000000"/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of coal</a:t>
            </a:r>
            <a:endParaRPr lang="en-US" sz="4000" b="1" cap="none" spc="0" dirty="0">
              <a:ln w="10160">
                <a:solidFill>
                  <a:sysClr val="windowText" lastClr="000000"/>
                </a:solidFill>
                <a:prstDash val="solid"/>
              </a:ln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7" name="Picture 3" descr="D:\Manoj doc\NFC Project\Presentation\Chapter 1\grview-27686-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33210" y="2971800"/>
            <a:ext cx="3958390" cy="3581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4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371600" y="2100352"/>
            <a:ext cx="2196672" cy="1862048"/>
            <a:chOff x="1414589" y="2971800"/>
            <a:chExt cx="2196672" cy="1862048"/>
          </a:xfrm>
        </p:grpSpPr>
        <p:sp>
          <p:nvSpPr>
            <p:cNvPr id="2" name="Rectangle 1"/>
            <p:cNvSpPr/>
            <p:nvPr/>
          </p:nvSpPr>
          <p:spPr>
            <a:xfrm>
              <a:off x="2362200" y="2971800"/>
              <a:ext cx="1249061" cy="186204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b="1" cap="none" spc="0" dirty="0" smtClean="0">
                  <a:ln w="38100">
                    <a:solidFill>
                      <a:sysClr val="windowText" lastClr="000000"/>
                    </a:solidFill>
                    <a:prstDash val="solid"/>
                  </a:ln>
                  <a:latin typeface="Times New Roman" pitchFamily="18" charset="0"/>
                  <a:cs typeface="Times New Roman" pitchFamily="18" charset="0"/>
                </a:rPr>
                <a:t>U</a:t>
              </a:r>
              <a:endParaRPr lang="en-US" sz="5400" b="1" cap="none" spc="0" dirty="0">
                <a:ln w="38100">
                  <a:solidFill>
                    <a:sysClr val="windowText" lastClr="000000"/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1414589" y="2979660"/>
              <a:ext cx="1107996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800" b="1" dirty="0" smtClean="0">
                  <a:ln w="38100">
                    <a:solidFill>
                      <a:sysClr val="windowText" lastClr="000000"/>
                    </a:solidFill>
                    <a:prstDash val="solid"/>
                  </a:ln>
                  <a:latin typeface="Times New Roman" pitchFamily="18" charset="0"/>
                  <a:cs typeface="Times New Roman" pitchFamily="18" charset="0"/>
                </a:rPr>
                <a:t>238</a:t>
              </a:r>
              <a:endParaRPr lang="en-US" sz="5400" b="1" cap="none" spc="0" dirty="0">
                <a:ln w="38100">
                  <a:solidFill>
                    <a:sysClr val="windowText" lastClr="000000"/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1570315" y="3642513"/>
              <a:ext cx="800219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800" b="1" dirty="0" smtClean="0">
                  <a:ln w="38100">
                    <a:solidFill>
                      <a:sysClr val="windowText" lastClr="000000"/>
                    </a:solidFill>
                    <a:prstDash val="solid"/>
                  </a:ln>
                  <a:latin typeface="Times New Roman" pitchFamily="18" charset="0"/>
                  <a:cs typeface="Times New Roman" pitchFamily="18" charset="0"/>
                </a:rPr>
                <a:t>92</a:t>
              </a:r>
              <a:endParaRPr lang="en-US" sz="5400" b="1" cap="none" spc="0" dirty="0">
                <a:ln w="38100">
                  <a:solidFill>
                    <a:sysClr val="windowText" lastClr="000000"/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562600" y="2057400"/>
            <a:ext cx="2196672" cy="1862048"/>
            <a:chOff x="1414589" y="2971800"/>
            <a:chExt cx="2196672" cy="1862048"/>
          </a:xfrm>
        </p:grpSpPr>
        <p:sp>
          <p:nvSpPr>
            <p:cNvPr id="7" name="Rectangle 6"/>
            <p:cNvSpPr/>
            <p:nvPr/>
          </p:nvSpPr>
          <p:spPr>
            <a:xfrm>
              <a:off x="2362200" y="2971800"/>
              <a:ext cx="1249061" cy="186204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b="1" cap="none" spc="0" dirty="0" smtClean="0">
                  <a:ln w="38100">
                    <a:solidFill>
                      <a:sysClr val="windowText" lastClr="000000"/>
                    </a:solidFill>
                    <a:prstDash val="solid"/>
                  </a:ln>
                  <a:latin typeface="Times New Roman" pitchFamily="18" charset="0"/>
                  <a:cs typeface="Times New Roman" pitchFamily="18" charset="0"/>
                </a:rPr>
                <a:t>U</a:t>
              </a:r>
              <a:endParaRPr lang="en-US" sz="5400" b="1" cap="none" spc="0" dirty="0">
                <a:ln w="38100">
                  <a:solidFill>
                    <a:sysClr val="windowText" lastClr="000000"/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414589" y="2979660"/>
              <a:ext cx="1107996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800" b="1" dirty="0" smtClean="0">
                  <a:ln w="38100">
                    <a:solidFill>
                      <a:sysClr val="windowText" lastClr="000000"/>
                    </a:solidFill>
                    <a:prstDash val="solid"/>
                  </a:ln>
                  <a:latin typeface="Times New Roman" pitchFamily="18" charset="0"/>
                  <a:cs typeface="Times New Roman" pitchFamily="18" charset="0"/>
                </a:rPr>
                <a:t>235</a:t>
              </a:r>
              <a:endParaRPr lang="en-US" sz="5400" b="1" cap="none" spc="0" dirty="0">
                <a:ln w="38100">
                  <a:solidFill>
                    <a:sysClr val="windowText" lastClr="000000"/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570315" y="3642513"/>
              <a:ext cx="800219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800" b="1" dirty="0" smtClean="0">
                  <a:ln w="38100">
                    <a:solidFill>
                      <a:sysClr val="windowText" lastClr="000000"/>
                    </a:solidFill>
                    <a:prstDash val="solid"/>
                  </a:ln>
                  <a:latin typeface="Times New Roman" pitchFamily="18" charset="0"/>
                  <a:cs typeface="Times New Roman" pitchFamily="18" charset="0"/>
                </a:rPr>
                <a:t>92</a:t>
              </a:r>
              <a:endParaRPr lang="en-US" sz="5400" b="1" cap="none" spc="0" dirty="0">
                <a:ln w="38100">
                  <a:solidFill>
                    <a:sysClr val="windowText" lastClr="000000"/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562654" y="3886200"/>
            <a:ext cx="3852337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dirty="0" smtClean="0">
                <a:ln w="38100">
                  <a:solidFill>
                    <a:sysClr val="windowText" lastClr="000000"/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99.27%</a:t>
            </a:r>
            <a:endParaRPr lang="en-US" sz="4400" b="1" cap="none" spc="0" dirty="0">
              <a:ln w="38100">
                <a:solidFill>
                  <a:sysClr val="windowText" lastClr="000000"/>
                </a:solidFill>
                <a:prstDash val="solid"/>
              </a:ln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139263" y="3886200"/>
            <a:ext cx="3852337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dirty="0" smtClean="0">
                <a:ln w="38100">
                  <a:solidFill>
                    <a:sysClr val="windowText" lastClr="000000"/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rPr>
              <a:t>0.729%</a:t>
            </a:r>
            <a:endParaRPr lang="en-US" sz="4400" b="1" cap="none" spc="0" dirty="0">
              <a:ln w="38100">
                <a:solidFill>
                  <a:sysClr val="windowText" lastClr="000000"/>
                </a:solidFill>
                <a:prstDash val="solid"/>
              </a:ln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 w="10541" cmpd="sng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India’s Three stage Nuclear plan</a:t>
            </a:r>
          </a:p>
        </p:txBody>
      </p:sp>
      <p:pic>
        <p:nvPicPr>
          <p:cNvPr id="2050" name="Picture 2" descr="D:\Manoj doc\NFC Project\Presentation\Chapter 1\three_stage_inpp.gif"/>
          <p:cNvPicPr>
            <a:picLocks noChangeAspect="1" noChangeArrowheads="1"/>
          </p:cNvPicPr>
          <p:nvPr/>
        </p:nvPicPr>
        <p:blipFill>
          <a:blip r:embed="rId2" cstate="print"/>
          <a:srcRect l="819" r="1667" b="4270"/>
          <a:stretch>
            <a:fillRect/>
          </a:stretch>
        </p:blipFill>
        <p:spPr bwMode="auto">
          <a:xfrm>
            <a:off x="0" y="838200"/>
            <a:ext cx="9144000" cy="57630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1143000" y="457200"/>
            <a:ext cx="7315200" cy="57912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4400" b="1" dirty="0" smtClean="0">
                <a:latin typeface="Times New Roman" pitchFamily="18" charset="0"/>
                <a:cs typeface="Times New Roman" pitchFamily="18" charset="0"/>
              </a:rPr>
              <a:t>BWR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Boiling Water Reactors</a:t>
            </a:r>
            <a:endParaRPr lang="en-US" sz="44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PHWR</a:t>
            </a:r>
          </a:p>
          <a:p>
            <a:pPr marL="342900" indent="-342900" algn="ctr">
              <a:spcBef>
                <a:spcPct val="20000"/>
              </a:spcBef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Pressurized Heavy Water Reactors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4400" b="1" dirty="0" smtClean="0">
                <a:latin typeface="Times New Roman" pitchFamily="18" charset="0"/>
                <a:cs typeface="Times New Roman" pitchFamily="18" charset="0"/>
              </a:rPr>
              <a:t>FBR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Fast Breeder Reactors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AHWR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noProof="0" dirty="0" smtClean="0">
                <a:latin typeface="Times New Roman" pitchFamily="18" charset="0"/>
                <a:cs typeface="Times New Roman" pitchFamily="18" charset="0"/>
              </a:rPr>
              <a:t>Advanced Heavy Water Reactors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762000" y="1639197"/>
            <a:ext cx="3200400" cy="1383353"/>
            <a:chOff x="609600" y="2655247"/>
            <a:chExt cx="3200400" cy="1383353"/>
          </a:xfrm>
        </p:grpSpPr>
        <p:grpSp>
          <p:nvGrpSpPr>
            <p:cNvPr id="6" name="Group 5"/>
            <p:cNvGrpSpPr/>
            <p:nvPr/>
          </p:nvGrpSpPr>
          <p:grpSpPr>
            <a:xfrm>
              <a:off x="609600" y="2667000"/>
              <a:ext cx="1218330" cy="923330"/>
              <a:chOff x="3696072" y="2967335"/>
              <a:chExt cx="1218330" cy="92333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4229599" y="2967335"/>
                <a:ext cx="684803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b="0" cap="none" spc="0" dirty="0" smtClean="0">
                    <a:ln w="10160">
                      <a:solidFill>
                        <a:sysClr val="windowText" lastClr="000000"/>
                      </a:solidFill>
                      <a:prstDash val="solid"/>
                    </a:ln>
                    <a:latin typeface="Times New Roman" pitchFamily="18" charset="0"/>
                    <a:cs typeface="Times New Roman" pitchFamily="18" charset="0"/>
                  </a:rPr>
                  <a:t>U</a:t>
                </a:r>
                <a:endParaRPr lang="en-US" sz="5400" b="0" cap="none" spc="0" dirty="0">
                  <a:ln w="10160">
                    <a:solidFill>
                      <a:sysClr val="windowText" lastClr="000000"/>
                    </a:solidFill>
                    <a:prstDash val="solid"/>
                  </a:ln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3696072" y="2971800"/>
                <a:ext cx="646331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dirty="0" smtClean="0">
                    <a:ln w="10160">
                      <a:solidFill>
                        <a:sysClr val="windowText" lastClr="000000"/>
                      </a:solidFill>
                      <a:prstDash val="solid"/>
                    </a:ln>
                    <a:latin typeface="Times New Roman" pitchFamily="18" charset="0"/>
                    <a:cs typeface="Times New Roman" pitchFamily="18" charset="0"/>
                  </a:rPr>
                  <a:t>238</a:t>
                </a:r>
                <a:endParaRPr lang="en-US" sz="5400" b="0" cap="none" spc="0" dirty="0">
                  <a:ln w="10160">
                    <a:solidFill>
                      <a:sysClr val="windowText" lastClr="000000"/>
                    </a:solidFill>
                    <a:prstDash val="solid"/>
                  </a:ln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3774013" y="3348335"/>
                <a:ext cx="492444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dirty="0" smtClean="0">
                    <a:ln w="10160">
                      <a:solidFill>
                        <a:sysClr val="windowText" lastClr="000000"/>
                      </a:solidFill>
                      <a:prstDash val="solid"/>
                    </a:ln>
                    <a:latin typeface="Times New Roman" pitchFamily="18" charset="0"/>
                    <a:cs typeface="Times New Roman" pitchFamily="18" charset="0"/>
                  </a:rPr>
                  <a:t>92</a:t>
                </a:r>
                <a:endParaRPr lang="en-US" sz="5400" b="0" cap="none" spc="0" dirty="0">
                  <a:ln w="10160">
                    <a:solidFill>
                      <a:sysClr val="windowText" lastClr="000000"/>
                    </a:solidFill>
                    <a:prstDash val="solid"/>
                  </a:ln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2260599" y="2655247"/>
              <a:ext cx="840742" cy="923330"/>
              <a:chOff x="3849960" y="2967335"/>
              <a:chExt cx="840742" cy="92333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4159786" y="2967335"/>
                <a:ext cx="530916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dirty="0" smtClean="0">
                    <a:ln w="10160">
                      <a:solidFill>
                        <a:sysClr val="windowText" lastClr="000000"/>
                      </a:solidFill>
                      <a:prstDash val="solid"/>
                    </a:ln>
                    <a:latin typeface="Times New Roman" pitchFamily="18" charset="0"/>
                    <a:cs typeface="Times New Roman" pitchFamily="18" charset="0"/>
                  </a:rPr>
                  <a:t>n</a:t>
                </a:r>
                <a:endParaRPr lang="en-US" sz="5400" b="0" cap="none" spc="0" dirty="0">
                  <a:ln w="10160">
                    <a:solidFill>
                      <a:sysClr val="windowText" lastClr="000000"/>
                    </a:solidFill>
                    <a:prstDash val="solid"/>
                  </a:ln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3849960" y="2971800"/>
                <a:ext cx="338555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dirty="0" smtClean="0">
                    <a:ln w="10160">
                      <a:solidFill>
                        <a:sysClr val="windowText" lastClr="000000"/>
                      </a:solidFill>
                      <a:prstDash val="solid"/>
                    </a:ln>
                    <a:latin typeface="Times New Roman" pitchFamily="18" charset="0"/>
                    <a:cs typeface="Times New Roman" pitchFamily="18" charset="0"/>
                  </a:rPr>
                  <a:t>1</a:t>
                </a:r>
                <a:endParaRPr lang="en-US" sz="5400" b="0" cap="none" spc="0" dirty="0">
                  <a:ln w="10160">
                    <a:solidFill>
                      <a:sysClr val="windowText" lastClr="000000"/>
                    </a:solidFill>
                    <a:prstDash val="solid"/>
                  </a:ln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3850958" y="3348335"/>
                <a:ext cx="338555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dirty="0" smtClean="0">
                    <a:ln w="10160">
                      <a:solidFill>
                        <a:sysClr val="windowText" lastClr="000000"/>
                      </a:solidFill>
                      <a:prstDash val="solid"/>
                    </a:ln>
                    <a:latin typeface="Times New Roman" pitchFamily="18" charset="0"/>
                    <a:cs typeface="Times New Roman" pitchFamily="18" charset="0"/>
                  </a:rPr>
                  <a:t>0</a:t>
                </a:r>
                <a:endParaRPr lang="en-US" sz="5400" b="0" cap="none" spc="0" dirty="0">
                  <a:ln w="10160">
                    <a:solidFill>
                      <a:sysClr val="windowText" lastClr="000000"/>
                    </a:solidFill>
                    <a:prstDash val="solid"/>
                  </a:ln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24" name="Rectangle 23"/>
            <p:cNvSpPr/>
            <p:nvPr/>
          </p:nvSpPr>
          <p:spPr>
            <a:xfrm>
              <a:off x="1752600" y="2667000"/>
              <a:ext cx="57580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 smtClean="0">
                  <a:ln w="10160">
                    <a:solidFill>
                      <a:sysClr val="windowText" lastClr="000000"/>
                    </a:solidFill>
                    <a:prstDash val="solid"/>
                  </a:ln>
                  <a:latin typeface="Times New Roman" pitchFamily="18" charset="0"/>
                  <a:cs typeface="Times New Roman" pitchFamily="18" charset="0"/>
                </a:rPr>
                <a:t>+</a:t>
              </a:r>
              <a:endParaRPr lang="en-US" sz="5400" b="0" cap="none" spc="0" dirty="0">
                <a:ln w="10160">
                  <a:solidFill>
                    <a:sysClr val="windowText" lastClr="000000"/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2" name="Shape 31"/>
            <p:cNvCxnSpPr/>
            <p:nvPr/>
          </p:nvCxnSpPr>
          <p:spPr>
            <a:xfrm>
              <a:off x="3177541" y="3193112"/>
              <a:ext cx="632459" cy="845488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3048000" y="2793950"/>
            <a:ext cx="3869368" cy="1032581"/>
            <a:chOff x="2667000" y="2252949"/>
            <a:chExt cx="3869368" cy="1032581"/>
          </a:xfrm>
        </p:grpSpPr>
        <p:grpSp>
          <p:nvGrpSpPr>
            <p:cNvPr id="11" name="Group 10"/>
            <p:cNvGrpSpPr/>
            <p:nvPr/>
          </p:nvGrpSpPr>
          <p:grpSpPr>
            <a:xfrm>
              <a:off x="2667000" y="2362200"/>
              <a:ext cx="1218330" cy="923330"/>
              <a:chOff x="3696072" y="2967335"/>
              <a:chExt cx="1218330" cy="923330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4229599" y="2967335"/>
                <a:ext cx="684803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b="0" cap="none" spc="0" dirty="0" smtClean="0">
                    <a:ln w="10160">
                      <a:solidFill>
                        <a:sysClr val="windowText" lastClr="000000"/>
                      </a:solidFill>
                      <a:prstDash val="solid"/>
                    </a:ln>
                    <a:latin typeface="Times New Roman" pitchFamily="18" charset="0"/>
                    <a:cs typeface="Times New Roman" pitchFamily="18" charset="0"/>
                  </a:rPr>
                  <a:t>U</a:t>
                </a:r>
                <a:endParaRPr lang="en-US" sz="5400" b="0" cap="none" spc="0" dirty="0">
                  <a:ln w="10160">
                    <a:solidFill>
                      <a:sysClr val="windowText" lastClr="000000"/>
                    </a:solidFill>
                    <a:prstDash val="solid"/>
                  </a:ln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696072" y="2971800"/>
                <a:ext cx="646331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dirty="0" smtClean="0">
                    <a:ln w="10160">
                      <a:solidFill>
                        <a:sysClr val="windowText" lastClr="000000"/>
                      </a:solidFill>
                      <a:prstDash val="solid"/>
                    </a:ln>
                    <a:latin typeface="Times New Roman" pitchFamily="18" charset="0"/>
                    <a:cs typeface="Times New Roman" pitchFamily="18" charset="0"/>
                  </a:rPr>
                  <a:t>239</a:t>
                </a:r>
                <a:endParaRPr lang="en-US" sz="5400" b="0" cap="none" spc="0" dirty="0">
                  <a:ln w="10160">
                    <a:solidFill>
                      <a:sysClr val="windowText" lastClr="000000"/>
                    </a:solidFill>
                    <a:prstDash val="solid"/>
                  </a:ln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774013" y="3348335"/>
                <a:ext cx="492444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dirty="0" smtClean="0">
                    <a:ln w="10160">
                      <a:solidFill>
                        <a:sysClr val="windowText" lastClr="000000"/>
                      </a:solidFill>
                      <a:prstDash val="solid"/>
                    </a:ln>
                    <a:latin typeface="Times New Roman" pitchFamily="18" charset="0"/>
                    <a:cs typeface="Times New Roman" pitchFamily="18" charset="0"/>
                  </a:rPr>
                  <a:t>92</a:t>
                </a:r>
                <a:endParaRPr lang="en-US" sz="5400" b="0" cap="none" spc="0" dirty="0">
                  <a:ln w="10160">
                    <a:solidFill>
                      <a:sysClr val="windowText" lastClr="000000"/>
                    </a:solidFill>
                    <a:prstDash val="solid"/>
                  </a:ln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4964289" y="2330692"/>
              <a:ext cx="1572079" cy="923330"/>
              <a:chOff x="3696072" y="2944757"/>
              <a:chExt cx="1572079" cy="923330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4237100" y="2944757"/>
                <a:ext cx="1031051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dirty="0" err="1" smtClean="0">
                    <a:ln w="10160">
                      <a:solidFill>
                        <a:sysClr val="windowText" lastClr="000000"/>
                      </a:solidFill>
                      <a:prstDash val="solid"/>
                    </a:ln>
                    <a:latin typeface="Times New Roman" pitchFamily="18" charset="0"/>
                    <a:cs typeface="Times New Roman" pitchFamily="18" charset="0"/>
                  </a:rPr>
                  <a:t>Np</a:t>
                </a:r>
                <a:endParaRPr lang="en-US" sz="5400" b="0" cap="none" spc="0" dirty="0">
                  <a:ln w="10160">
                    <a:solidFill>
                      <a:sysClr val="windowText" lastClr="000000"/>
                    </a:solidFill>
                    <a:prstDash val="solid"/>
                  </a:ln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3696072" y="2971800"/>
                <a:ext cx="646331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dirty="0" smtClean="0">
                    <a:ln w="10160">
                      <a:solidFill>
                        <a:sysClr val="windowText" lastClr="000000"/>
                      </a:solidFill>
                      <a:prstDash val="solid"/>
                    </a:ln>
                    <a:latin typeface="Times New Roman" pitchFamily="18" charset="0"/>
                    <a:cs typeface="Times New Roman" pitchFamily="18" charset="0"/>
                  </a:rPr>
                  <a:t>239</a:t>
                </a:r>
                <a:endParaRPr lang="en-US" sz="5400" b="0" cap="none" spc="0" dirty="0">
                  <a:ln w="10160">
                    <a:solidFill>
                      <a:sysClr val="windowText" lastClr="000000"/>
                    </a:solidFill>
                    <a:prstDash val="solid"/>
                  </a:ln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3774013" y="3348335"/>
                <a:ext cx="492444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dirty="0" smtClean="0">
                    <a:ln w="10160">
                      <a:solidFill>
                        <a:sysClr val="windowText" lastClr="000000"/>
                      </a:solidFill>
                      <a:prstDash val="solid"/>
                    </a:ln>
                    <a:latin typeface="Times New Roman" pitchFamily="18" charset="0"/>
                    <a:cs typeface="Times New Roman" pitchFamily="18" charset="0"/>
                  </a:rPr>
                  <a:t>93</a:t>
                </a:r>
                <a:endParaRPr lang="en-US" sz="5400" b="0" cap="none" spc="0" dirty="0">
                  <a:ln w="10160">
                    <a:solidFill>
                      <a:sysClr val="windowText" lastClr="000000"/>
                    </a:solidFill>
                    <a:prstDash val="solid"/>
                  </a:ln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cxnSp>
          <p:nvCxnSpPr>
            <p:cNvPr id="35" name="Straight Arrow Connector 34"/>
            <p:cNvCxnSpPr>
              <a:stCxn id="12" idx="3"/>
            </p:cNvCxnSpPr>
            <p:nvPr/>
          </p:nvCxnSpPr>
          <p:spPr>
            <a:xfrm flipV="1">
              <a:off x="3885330" y="2819400"/>
              <a:ext cx="1143870" cy="44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3882414" y="2830417"/>
              <a:ext cx="1005403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 smtClean="0">
                  <a:ln w="10160">
                    <a:solidFill>
                      <a:sysClr val="windowText" lastClr="000000"/>
                    </a:solidFill>
                    <a:prstDash val="solid"/>
                  </a:ln>
                  <a:latin typeface="Times New Roman" pitchFamily="18" charset="0"/>
                  <a:cs typeface="Times New Roman" pitchFamily="18" charset="0"/>
                </a:rPr>
                <a:t>23.5 min</a:t>
              </a:r>
              <a:endParaRPr lang="en-US" sz="5400" b="0" cap="none" spc="0" dirty="0">
                <a:ln w="10160">
                  <a:solidFill>
                    <a:sysClr val="windowText" lastClr="000000"/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4179983" y="2252949"/>
              <a:ext cx="402994" cy="490251"/>
              <a:chOff x="4179983" y="2252949"/>
              <a:chExt cx="402994" cy="490251"/>
            </a:xfrm>
          </p:grpSpPr>
          <p:pic>
            <p:nvPicPr>
              <p:cNvPr id="3075" name="Picture 3" descr="D:\Manoj doc\NFC Project\Presentation\Chapter 1\beta-300x300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179983" y="2438400"/>
                <a:ext cx="304800" cy="304800"/>
              </a:xfrm>
              <a:prstGeom prst="rect">
                <a:avLst/>
              </a:prstGeom>
              <a:noFill/>
            </p:spPr>
          </p:pic>
          <p:sp>
            <p:nvSpPr>
              <p:cNvPr id="41" name="Rectangle 40"/>
              <p:cNvSpPr/>
              <p:nvPr/>
            </p:nvSpPr>
            <p:spPr>
              <a:xfrm>
                <a:off x="4321366" y="2252949"/>
                <a:ext cx="261611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dirty="0" smtClean="0">
                    <a:ln w="10160">
                      <a:solidFill>
                        <a:sysClr val="windowText" lastClr="000000"/>
                      </a:solidFill>
                      <a:prstDash val="solid"/>
                    </a:ln>
                    <a:latin typeface="Times New Roman" pitchFamily="18" charset="0"/>
                    <a:cs typeface="Times New Roman" pitchFamily="18" charset="0"/>
                  </a:rPr>
                  <a:t>-</a:t>
                </a:r>
                <a:endParaRPr lang="en-US" sz="5400" b="0" cap="none" spc="0" dirty="0">
                  <a:ln w="10160">
                    <a:solidFill>
                      <a:sysClr val="windowText" lastClr="000000"/>
                    </a:solidFill>
                    <a:prstDash val="solid"/>
                  </a:ln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grpSp>
        <p:nvGrpSpPr>
          <p:cNvPr id="50" name="Group 49"/>
          <p:cNvGrpSpPr/>
          <p:nvPr/>
        </p:nvGrpSpPr>
        <p:grpSpPr>
          <a:xfrm>
            <a:off x="5562600" y="3784551"/>
            <a:ext cx="1568538" cy="2142529"/>
            <a:chOff x="5051234" y="3276601"/>
            <a:chExt cx="1568538" cy="2142529"/>
          </a:xfrm>
        </p:grpSpPr>
        <p:grpSp>
          <p:nvGrpSpPr>
            <p:cNvPr id="19" name="Group 18"/>
            <p:cNvGrpSpPr/>
            <p:nvPr/>
          </p:nvGrpSpPr>
          <p:grpSpPr>
            <a:xfrm>
              <a:off x="5105400" y="4495800"/>
              <a:ext cx="1514372" cy="923330"/>
              <a:chOff x="3696072" y="2944757"/>
              <a:chExt cx="1514372" cy="92333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4294809" y="2944757"/>
                <a:ext cx="915635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dirty="0" err="1" smtClean="0">
                    <a:ln w="10160">
                      <a:solidFill>
                        <a:sysClr val="windowText" lastClr="000000"/>
                      </a:solidFill>
                      <a:prstDash val="solid"/>
                    </a:ln>
                    <a:latin typeface="Times New Roman" pitchFamily="18" charset="0"/>
                    <a:cs typeface="Times New Roman" pitchFamily="18" charset="0"/>
                  </a:rPr>
                  <a:t>Pu</a:t>
                </a:r>
                <a:endParaRPr lang="en-US" sz="5400" b="0" cap="none" spc="0" dirty="0">
                  <a:ln w="10160">
                    <a:solidFill>
                      <a:sysClr val="windowText" lastClr="000000"/>
                    </a:solidFill>
                    <a:prstDash val="solid"/>
                  </a:ln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3696072" y="2971800"/>
                <a:ext cx="646331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dirty="0" smtClean="0">
                    <a:ln w="10160">
                      <a:solidFill>
                        <a:sysClr val="windowText" lastClr="000000"/>
                      </a:solidFill>
                      <a:prstDash val="solid"/>
                    </a:ln>
                    <a:latin typeface="Times New Roman" pitchFamily="18" charset="0"/>
                    <a:cs typeface="Times New Roman" pitchFamily="18" charset="0"/>
                  </a:rPr>
                  <a:t>239</a:t>
                </a:r>
                <a:endParaRPr lang="en-US" sz="5400" b="0" cap="none" spc="0" dirty="0">
                  <a:ln w="10160">
                    <a:solidFill>
                      <a:sysClr val="windowText" lastClr="000000"/>
                    </a:solidFill>
                    <a:prstDash val="solid"/>
                  </a:ln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3774013" y="3348335"/>
                <a:ext cx="492444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dirty="0" smtClean="0">
                    <a:ln w="10160">
                      <a:solidFill>
                        <a:sysClr val="windowText" lastClr="000000"/>
                      </a:solidFill>
                      <a:prstDash val="solid"/>
                    </a:ln>
                    <a:latin typeface="Times New Roman" pitchFamily="18" charset="0"/>
                    <a:cs typeface="Times New Roman" pitchFamily="18" charset="0"/>
                  </a:rPr>
                  <a:t>94</a:t>
                </a:r>
                <a:endParaRPr lang="en-US" sz="5400" b="0" cap="none" spc="0" dirty="0">
                  <a:ln w="10160">
                    <a:solidFill>
                      <a:sysClr val="windowText" lastClr="000000"/>
                    </a:solidFill>
                    <a:prstDash val="solid"/>
                  </a:ln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cxnSp>
          <p:nvCxnSpPr>
            <p:cNvPr id="44" name="Straight Arrow Connector 43"/>
            <p:cNvCxnSpPr/>
            <p:nvPr/>
          </p:nvCxnSpPr>
          <p:spPr>
            <a:xfrm rot="5400000" flipV="1">
              <a:off x="5217032" y="3846303"/>
              <a:ext cx="1143870" cy="44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5051234" y="3548349"/>
              <a:ext cx="607859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 smtClean="0">
                  <a:ln w="10160">
                    <a:solidFill>
                      <a:sysClr val="windowText" lastClr="000000"/>
                    </a:solidFill>
                    <a:prstDash val="solid"/>
                  </a:ln>
                  <a:latin typeface="Times New Roman" pitchFamily="18" charset="0"/>
                  <a:cs typeface="Times New Roman" pitchFamily="18" charset="0"/>
                </a:rPr>
                <a:t>2.36</a:t>
              </a:r>
            </a:p>
            <a:p>
              <a:pPr algn="ctr"/>
              <a:r>
                <a:rPr lang="en-US" dirty="0" smtClean="0">
                  <a:ln w="10160">
                    <a:solidFill>
                      <a:sysClr val="windowText" lastClr="000000"/>
                    </a:solidFill>
                    <a:prstDash val="solid"/>
                  </a:ln>
                  <a:latin typeface="Times New Roman" pitchFamily="18" charset="0"/>
                  <a:cs typeface="Times New Roman" pitchFamily="18" charset="0"/>
                </a:rPr>
                <a:t>days</a:t>
              </a:r>
              <a:endParaRPr lang="en-US" sz="5400" b="0" cap="none" spc="0" dirty="0">
                <a:ln w="10160">
                  <a:solidFill>
                    <a:sysClr val="windowText" lastClr="000000"/>
                  </a:solidFill>
                  <a:prstDash val="solid"/>
                </a:ln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5791200" y="3505200"/>
              <a:ext cx="402994" cy="490251"/>
              <a:chOff x="4278217" y="4038600"/>
              <a:chExt cx="402994" cy="490251"/>
            </a:xfrm>
          </p:grpSpPr>
          <p:pic>
            <p:nvPicPr>
              <p:cNvPr id="47" name="Picture 3" descr="D:\Manoj doc\NFC Project\Presentation\Chapter 1\beta-300x300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278217" y="4224051"/>
                <a:ext cx="304800" cy="304800"/>
              </a:xfrm>
              <a:prstGeom prst="rect">
                <a:avLst/>
              </a:prstGeom>
              <a:noFill/>
            </p:spPr>
          </p:pic>
          <p:sp>
            <p:nvSpPr>
              <p:cNvPr id="48" name="Rectangle 47"/>
              <p:cNvSpPr/>
              <p:nvPr/>
            </p:nvSpPr>
            <p:spPr>
              <a:xfrm>
                <a:off x="4419600" y="4038600"/>
                <a:ext cx="261611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dirty="0" smtClean="0">
                    <a:ln w="10160">
                      <a:solidFill>
                        <a:sysClr val="windowText" lastClr="000000"/>
                      </a:solidFill>
                      <a:prstDash val="solid"/>
                    </a:ln>
                    <a:latin typeface="Times New Roman" pitchFamily="18" charset="0"/>
                    <a:cs typeface="Times New Roman" pitchFamily="18" charset="0"/>
                  </a:rPr>
                  <a:t>-</a:t>
                </a:r>
                <a:endParaRPr lang="en-US" sz="5400" b="0" cap="none" spc="0" dirty="0">
                  <a:ln w="10160">
                    <a:solidFill>
                      <a:sysClr val="windowText" lastClr="000000"/>
                    </a:solidFill>
                    <a:prstDash val="solid"/>
                  </a:ln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sp>
        <p:nvSpPr>
          <p:cNvPr id="51" name="Rectangle 50"/>
          <p:cNvSpPr/>
          <p:nvPr/>
        </p:nvSpPr>
        <p:spPr>
          <a:xfrm>
            <a:off x="304800" y="42208"/>
            <a:ext cx="78486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PHWR</a:t>
            </a:r>
          </a:p>
          <a:p>
            <a:pPr algn="ctr"/>
            <a:r>
              <a:rPr lang="en-US" sz="5400" b="1" dirty="0" smtClean="0">
                <a:ln w="10541" cmpd="sng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Nuclear Reaction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Manoj doc\NFC Project\Presentation\Chapter 1\homi_j_bhabha_20100719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609600" y="794658"/>
            <a:ext cx="8001326" cy="5326596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762000" y="0"/>
            <a:ext cx="76962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 w="10541" cmpd="sng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Dr. Homi Jehangir Bhabha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088559"/>
            <a:ext cx="914400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0541" cmpd="sng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Father of Indian Nuclear </a:t>
            </a:r>
            <a:r>
              <a:rPr lang="en-US" sz="4400" b="1" dirty="0" err="1" smtClean="0">
                <a:ln w="10541" cmpd="sng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Programme</a:t>
            </a:r>
            <a:endParaRPr lang="en-US" sz="4400" b="1" dirty="0" smtClean="0">
              <a:ln w="10541" cmpd="sng">
                <a:solidFill>
                  <a:sysClr val="windowText" lastClr="000000"/>
                </a:solidFill>
                <a:prstDash val="solid"/>
              </a:ln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18000"/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42292"/>
            <a:ext cx="9144000" cy="58631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ts val="15000"/>
              </a:lnSpc>
            </a:pPr>
            <a:r>
              <a:rPr lang="en-US" sz="13800" b="1" dirty="0" smtClean="0">
                <a:ln w="10541" cmpd="sng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NUCLEAR</a:t>
            </a:r>
          </a:p>
          <a:p>
            <a:pPr algn="ctr">
              <a:lnSpc>
                <a:spcPts val="15000"/>
              </a:lnSpc>
            </a:pPr>
            <a:r>
              <a:rPr lang="en-US" sz="13800" b="1" dirty="0" smtClean="0">
                <a:ln w="10541" cmpd="sng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FUEL</a:t>
            </a:r>
          </a:p>
          <a:p>
            <a:pPr algn="ctr">
              <a:lnSpc>
                <a:spcPts val="15000"/>
              </a:lnSpc>
            </a:pPr>
            <a:r>
              <a:rPr lang="en-US" sz="13800" b="1" dirty="0" smtClean="0">
                <a:ln w="10541" cmpd="sng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COMPLEX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D:\Manoj doc\NFC Project\Pics\earth - B&amp;W - Copy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905000" y="128650"/>
            <a:ext cx="4900550" cy="49005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ctangle 6"/>
          <p:cNvSpPr/>
          <p:nvPr/>
        </p:nvSpPr>
        <p:spPr>
          <a:xfrm>
            <a:off x="2438400" y="5105400"/>
            <a:ext cx="4114799" cy="164724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800" b="1" cap="none" spc="0" dirty="0" smtClean="0">
                <a:ln w="10541" cmpd="sng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effectLst/>
                <a:latin typeface="Times New Roman" pitchFamily="18" charset="0"/>
                <a:cs typeface="Times New Roman" pitchFamily="18" charset="0"/>
              </a:rPr>
              <a:t>NUCLEAR FUEL</a:t>
            </a:r>
            <a:r>
              <a:rPr lang="en-US" sz="4800" b="1" dirty="0" smtClean="0">
                <a:ln w="10541" cmpd="sng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800" b="1" cap="none" spc="0" dirty="0" smtClean="0">
                <a:ln w="10541" cmpd="sng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effectLst/>
                <a:latin typeface="Times New Roman" pitchFamily="18" charset="0"/>
                <a:cs typeface="Times New Roman" pitchFamily="18" charset="0"/>
              </a:rPr>
              <a:t>COMPLEX</a:t>
            </a:r>
            <a:endParaRPr lang="en-US" sz="4800" b="1" cap="none" spc="0" dirty="0">
              <a:ln w="10541" cmpd="sng">
                <a:solidFill>
                  <a:sysClr val="windowText" lastClr="000000"/>
                </a:solidFill>
                <a:prstDash val="solid"/>
              </a:ln>
              <a:solidFill>
                <a:sysClr val="windowText" lastClr="0000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b="1" dirty="0" smtClean="0">
                <a:ln w="19050">
                  <a:solidFill>
                    <a:schemeClr val="tx1"/>
                  </a:solidFill>
                </a:ln>
                <a:latin typeface="Times New Roman" pitchFamily="18" charset="0"/>
                <a:cs typeface="Times New Roman" pitchFamily="18" charset="0"/>
              </a:rPr>
              <a:t>Functions of NFC</a:t>
            </a:r>
            <a:endParaRPr lang="en-US" sz="7200" b="1" dirty="0">
              <a:ln w="19050">
                <a:solidFill>
                  <a:schemeClr val="tx1"/>
                </a:solidFill>
              </a:ln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6237"/>
            <a:ext cx="8229600" cy="34591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Supply hardware components to all nuclear reactors in India.</a:t>
            </a:r>
          </a:p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Reactor mountings and accessories.</a:t>
            </a:r>
          </a:p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Special materials to companies like ISRO, etc.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1524000"/>
            <a:ext cx="9144000" cy="5029200"/>
            <a:chOff x="1447800" y="1447800"/>
            <a:chExt cx="5733250" cy="2271760"/>
          </a:xfrm>
        </p:grpSpPr>
        <p:pic>
          <p:nvPicPr>
            <p:cNvPr id="3" name="Picture 2"/>
            <p:cNvPicPr/>
            <p:nvPr/>
          </p:nvPicPr>
          <p:blipFill>
            <a:blip r:embed="rId2" cstate="print">
              <a:lum contrast="40000"/>
            </a:blip>
            <a:srcRect/>
            <a:stretch>
              <a:fillRect/>
            </a:stretch>
          </p:blipFill>
          <p:spPr bwMode="auto">
            <a:xfrm>
              <a:off x="1447800" y="2582524"/>
              <a:ext cx="5728169" cy="11370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Picture 3"/>
            <p:cNvPicPr/>
            <p:nvPr/>
          </p:nvPicPr>
          <p:blipFill>
            <a:blip r:embed="rId3" cstate="print">
              <a:lum contrast="40000"/>
            </a:blip>
            <a:srcRect/>
            <a:stretch>
              <a:fillRect/>
            </a:stretch>
          </p:blipFill>
          <p:spPr bwMode="auto">
            <a:xfrm>
              <a:off x="1447800" y="1447800"/>
              <a:ext cx="5733250" cy="11370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6"/>
          <p:cNvSpPr/>
          <p:nvPr/>
        </p:nvSpPr>
        <p:spPr>
          <a:xfrm>
            <a:off x="0" y="128826"/>
            <a:ext cx="9144000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000" b="1" dirty="0" smtClean="0">
                <a:ln w="10541" cmpd="sng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Components of Nuclear Reactor</a:t>
            </a:r>
          </a:p>
        </p:txBody>
      </p:sp>
      <p:sp>
        <p:nvSpPr>
          <p:cNvPr id="8" name="Right Arrow 7"/>
          <p:cNvSpPr/>
          <p:nvPr/>
        </p:nvSpPr>
        <p:spPr>
          <a:xfrm flipH="1">
            <a:off x="4724400" y="3505200"/>
            <a:ext cx="304800" cy="1524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flipH="1">
            <a:off x="5105400" y="3505200"/>
            <a:ext cx="304800" cy="1524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flipH="1">
            <a:off x="5486400" y="3505200"/>
            <a:ext cx="304800" cy="1524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86400" y="3276600"/>
            <a:ext cx="25908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10541" cmpd="sng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Moderator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043E-7 L -0.44166 1.8043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043E-7 L -0.41667 1.8043E-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8043E-7 L -0.4 1.8043E-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686800" cy="1143000"/>
          </a:xfrm>
        </p:spPr>
        <p:txBody>
          <a:bodyPr>
            <a:noAutofit/>
          </a:bodyPr>
          <a:lstStyle/>
          <a:p>
            <a:r>
              <a:rPr lang="en-US" sz="8000" b="1" dirty="0" smtClean="0">
                <a:latin typeface="Times New Roman" pitchFamily="18" charset="0"/>
                <a:cs typeface="Times New Roman" pitchFamily="18" charset="0"/>
              </a:rPr>
              <a:t>Production in NFC</a:t>
            </a:r>
            <a:endParaRPr lang="en-US" sz="8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Content Placeholder 4" descr="abstract_metal_rods_desktop_1920x1200_wallpaper-368445 (1).jp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1653447" y="3024128"/>
            <a:ext cx="2056130" cy="1285081"/>
          </a:xfrm>
        </p:spPr>
      </p:pic>
      <p:pic>
        <p:nvPicPr>
          <p:cNvPr id="6" name="Content Placeholder 5" descr="Slika1.jpg"/>
          <p:cNvPicPr>
            <a:picLocks noGrp="1" noChangeAspect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>
          <a:xfrm>
            <a:off x="1621072" y="4708149"/>
            <a:ext cx="2253192" cy="1689894"/>
          </a:xfrm>
        </p:spPr>
      </p:pic>
      <p:grpSp>
        <p:nvGrpSpPr>
          <p:cNvPr id="10" name="Group 9"/>
          <p:cNvGrpSpPr/>
          <p:nvPr/>
        </p:nvGrpSpPr>
        <p:grpSpPr>
          <a:xfrm>
            <a:off x="1628379" y="1271528"/>
            <a:ext cx="2114600" cy="1794272"/>
            <a:chOff x="1771600" y="1570382"/>
            <a:chExt cx="2114600" cy="1794272"/>
          </a:xfrm>
        </p:grpSpPr>
        <p:pic>
          <p:nvPicPr>
            <p:cNvPr id="7" name="Picture 6" descr="stainless-steel-tubes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1600" y="1570382"/>
              <a:ext cx="2114600" cy="15859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176749" y="2841434"/>
              <a:ext cx="1143000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dirty="0" smtClean="0">
                  <a:ln w="10541" cmpd="sng">
                    <a:solidFill>
                      <a:sysClr val="windowText" lastClr="000000"/>
                    </a:solidFill>
                    <a:prstDash val="solid"/>
                  </a:ln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rPr>
                <a:t>Tubes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2164813" y="4220457"/>
            <a:ext cx="11430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10541" cmpd="sng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Rods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175830" y="6268596"/>
            <a:ext cx="124123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10541" cmpd="sng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Sheets</a:t>
            </a:r>
          </a:p>
        </p:txBody>
      </p:sp>
      <p:pic>
        <p:nvPicPr>
          <p:cNvPr id="2050" name="Picture 2" descr="D:\Manoj doc\NFC Project\Presentation\Chapter 1\Fuel_Pellet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05400" y="2057400"/>
            <a:ext cx="3276600" cy="2133203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4876800" y="4158868"/>
            <a:ext cx="37338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10541" cmpd="sng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Uranium Fuel Pellets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09600" y="5562600"/>
            <a:ext cx="7924800" cy="1219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 smtClean="0">
                <a:ln w="57150"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FUEL</a:t>
            </a:r>
            <a:r>
              <a:rPr lang="en-US" sz="8000" b="1" dirty="0" smtClean="0">
                <a:ln w="57150">
                  <a:solidFill>
                    <a:schemeClr val="tx1"/>
                  </a:solidFill>
                </a:ln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kumimoji="0" lang="en-US" sz="8000" b="1" i="0" u="none" strike="noStrike" kern="1200" cap="none" spc="0" normalizeH="0" noProof="0" dirty="0" smtClean="0">
                <a:ln w="57150"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BUNDLE</a:t>
            </a:r>
            <a:endParaRPr kumimoji="0" lang="en-US" sz="8000" b="1" i="0" u="none" strike="noStrike" kern="1200" cap="none" spc="0" normalizeH="0" baseline="0" noProof="0" dirty="0">
              <a:ln w="57150">
                <a:solidFill>
                  <a:schemeClr val="tx1"/>
                </a:solidFill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wn Arrow 2"/>
          <p:cNvSpPr/>
          <p:nvPr/>
        </p:nvSpPr>
        <p:spPr>
          <a:xfrm rot="16200000">
            <a:off x="3638550" y="2114550"/>
            <a:ext cx="419100" cy="12954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52400" y="1676400"/>
            <a:ext cx="3124200" cy="2590800"/>
            <a:chOff x="2667000" y="76200"/>
            <a:chExt cx="2819400" cy="2340077"/>
          </a:xfrm>
        </p:grpSpPr>
        <p:pic>
          <p:nvPicPr>
            <p:cNvPr id="3074" name="Picture 2" descr="D:\Manoj doc\NFC Project\Presentation\Chapter 1\iron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67000" y="76200"/>
              <a:ext cx="2819400" cy="1631531"/>
            </a:xfrm>
            <a:prstGeom prst="rect">
              <a:avLst/>
            </a:prstGeom>
            <a:noFill/>
          </p:spPr>
        </p:pic>
        <p:sp>
          <p:nvSpPr>
            <p:cNvPr id="5" name="Rectangle 4"/>
            <p:cNvSpPr/>
            <p:nvPr/>
          </p:nvSpPr>
          <p:spPr>
            <a:xfrm>
              <a:off x="3581400" y="1708391"/>
              <a:ext cx="1295400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1" dirty="0" smtClean="0">
                  <a:ln w="10541" cmpd="sng">
                    <a:solidFill>
                      <a:sysClr val="windowText" lastClr="000000"/>
                    </a:solidFill>
                    <a:prstDash val="solid"/>
                  </a:ln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rPr>
                <a:t>Ore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572000" y="1213103"/>
            <a:ext cx="4343400" cy="3739897"/>
            <a:chOff x="2209800" y="3118103"/>
            <a:chExt cx="4343400" cy="3739897"/>
          </a:xfrm>
        </p:grpSpPr>
        <p:pic>
          <p:nvPicPr>
            <p:cNvPr id="3075" name="Picture 3" descr="D:\Manoj doc\NFC Project\Presentation\Chapter 1\520004dda7673-080110_SR_Nuclear_Fig2.jpe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09800" y="3118103"/>
              <a:ext cx="4343400" cy="3127249"/>
            </a:xfrm>
            <a:prstGeom prst="rect">
              <a:avLst/>
            </a:prstGeom>
            <a:noFill/>
          </p:spPr>
        </p:pic>
        <p:sp>
          <p:nvSpPr>
            <p:cNvPr id="6" name="Rectangle 5"/>
            <p:cNvSpPr/>
            <p:nvPr/>
          </p:nvSpPr>
          <p:spPr>
            <a:xfrm>
              <a:off x="3657600" y="6150114"/>
              <a:ext cx="1295400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1" dirty="0" smtClean="0">
                  <a:ln w="10541" cmpd="sng">
                    <a:solidFill>
                      <a:sysClr val="windowText" lastClr="000000"/>
                    </a:solidFill>
                    <a:prstDash val="solid"/>
                  </a:ln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rPr>
                <a:t>Core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52400" y="0"/>
            <a:ext cx="8763000" cy="22098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Material</a:t>
            </a:r>
            <a:r>
              <a:rPr kumimoji="0" lang="en-US" sz="72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flow in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NFC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2286000"/>
            <a:ext cx="3429000" cy="9144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5400" noProof="0" dirty="0" smtClean="0">
                <a:latin typeface="Times New Roman" pitchFamily="18" charset="0"/>
                <a:ea typeface="+mj-ea"/>
                <a:cs typeface="Times New Roman" pitchFamily="18" charset="0"/>
              </a:rPr>
              <a:t>Zirconium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257800" y="2286000"/>
            <a:ext cx="3429000" cy="9144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5400" dirty="0" smtClean="0">
                <a:latin typeface="Times New Roman" pitchFamily="18" charset="0"/>
                <a:ea typeface="+mj-ea"/>
                <a:cs typeface="Times New Roman" pitchFamily="18" charset="0"/>
              </a:rPr>
              <a:t>Uranium</a:t>
            </a:r>
            <a:endParaRPr lang="en-US" sz="5400" noProof="0" dirty="0" smtClean="0"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1026" name="Picture 2" descr="D:\Manoj doc\NFC Project\Presentation\Chapter 1\s1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276600"/>
            <a:ext cx="1676400" cy="1676400"/>
          </a:xfrm>
          <a:prstGeom prst="rect">
            <a:avLst/>
          </a:prstGeom>
          <a:noFill/>
        </p:spPr>
      </p:pic>
      <p:pic>
        <p:nvPicPr>
          <p:cNvPr id="1027" name="Picture 3" descr="D:\Manoj doc\NFC Project\Presentation\Chapter 1\Gem0043-Corporal-3.22-cts-Blue-Hi-Zircon-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4600" y="4419600"/>
            <a:ext cx="1676400" cy="1676400"/>
          </a:xfrm>
          <a:prstGeom prst="rect">
            <a:avLst/>
          </a:prstGeom>
          <a:noFill/>
        </p:spPr>
      </p:pic>
      <p:pic>
        <p:nvPicPr>
          <p:cNvPr id="1028" name="Picture 4" descr="D:\Manoj doc\NFC Project\Presentation\Chapter 1\Pitchblende+zippeite0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98439" y="3276600"/>
            <a:ext cx="2016961" cy="1512769"/>
          </a:xfrm>
          <a:prstGeom prst="rect">
            <a:avLst/>
          </a:prstGeom>
          <a:noFill/>
        </p:spPr>
      </p:pic>
      <p:pic>
        <p:nvPicPr>
          <p:cNvPr id="1029" name="Picture 5" descr="D:\Manoj doc\NFC Project\Presentation\Chapter 1\uranium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76800" y="4572000"/>
            <a:ext cx="1828800" cy="1371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209800" y="-152400"/>
            <a:ext cx="4419600" cy="10668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7200" b="1" noProof="0" dirty="0" smtClean="0">
                <a:latin typeface="Times New Roman" pitchFamily="18" charset="0"/>
                <a:ea typeface="+mj-ea"/>
                <a:cs typeface="Times New Roman" pitchFamily="18" charset="0"/>
              </a:rPr>
              <a:t>Zirconium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895600" y="1696596"/>
            <a:ext cx="2971800" cy="730787"/>
            <a:chOff x="2438400" y="2393413"/>
            <a:chExt cx="4038600" cy="937353"/>
          </a:xfrm>
          <a:gradFill>
            <a:gsLst>
              <a:gs pos="25000">
                <a:srgbClr val="FFFF00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  <a:gs pos="100000">
                <a:srgbClr val="005CBF"/>
              </a:gs>
            </a:gsLst>
            <a:lin ang="5400000" scaled="0"/>
          </a:gradFill>
        </p:grpSpPr>
        <p:cxnSp>
          <p:nvCxnSpPr>
            <p:cNvPr id="10" name="Straight Arrow Connector 9"/>
            <p:cNvCxnSpPr/>
            <p:nvPr/>
          </p:nvCxnSpPr>
          <p:spPr>
            <a:xfrm>
              <a:off x="4452651" y="2873566"/>
              <a:ext cx="0" cy="457200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itle 1"/>
            <p:cNvSpPr txBox="1">
              <a:spLocks/>
            </p:cNvSpPr>
            <p:nvPr/>
          </p:nvSpPr>
          <p:spPr>
            <a:xfrm>
              <a:off x="2438400" y="2393413"/>
              <a:ext cx="4038600" cy="685800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2800" noProof="0" dirty="0" smtClean="0">
                  <a:latin typeface="Times New Roman" pitchFamily="18" charset="0"/>
                  <a:ea typeface="+mj-ea"/>
                  <a:cs typeface="Times New Roman" pitchFamily="18" charset="0"/>
                </a:rPr>
                <a:t>Solvent Extraction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417983" y="914400"/>
            <a:ext cx="1905000" cy="762000"/>
            <a:chOff x="3124200" y="1447800"/>
            <a:chExt cx="2667000" cy="933677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4451732" y="1924277"/>
              <a:ext cx="0" cy="4572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itle 1"/>
            <p:cNvSpPr txBox="1">
              <a:spLocks/>
            </p:cNvSpPr>
            <p:nvPr/>
          </p:nvSpPr>
          <p:spPr>
            <a:xfrm>
              <a:off x="3124200" y="1447800"/>
              <a:ext cx="2667000" cy="685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2800" dirty="0" smtClean="0">
                  <a:latin typeface="Times New Roman" pitchFamily="18" charset="0"/>
                  <a:ea typeface="+mj-ea"/>
                  <a:cs typeface="Times New Roman" pitchFamily="18" charset="0"/>
                </a:rPr>
                <a:t>Dissolution</a:t>
              </a:r>
              <a:endParaRPr lang="en-US" sz="2800" noProof="0" dirty="0" smtClean="0">
                <a:latin typeface="Times New Roman" pitchFamily="18" charset="0"/>
                <a:ea typeface="+mj-ea"/>
                <a:cs typeface="Times New Roman" pitchFamily="18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243549" y="2437481"/>
            <a:ext cx="2286000" cy="686719"/>
            <a:chOff x="2438400" y="2393413"/>
            <a:chExt cx="4038600" cy="937353"/>
          </a:xfrm>
          <a:solidFill>
            <a:schemeClr val="lt1"/>
          </a:solidFill>
        </p:grpSpPr>
        <p:cxnSp>
          <p:nvCxnSpPr>
            <p:cNvPr id="13" name="Straight Arrow Connector 12"/>
            <p:cNvCxnSpPr/>
            <p:nvPr/>
          </p:nvCxnSpPr>
          <p:spPr>
            <a:xfrm>
              <a:off x="4452651" y="2873566"/>
              <a:ext cx="0" cy="457200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itle 1"/>
            <p:cNvSpPr txBox="1">
              <a:spLocks/>
            </p:cNvSpPr>
            <p:nvPr/>
          </p:nvSpPr>
          <p:spPr>
            <a:xfrm>
              <a:off x="2438400" y="2393413"/>
              <a:ext cx="4038600" cy="685800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2800" noProof="0" dirty="0" smtClean="0">
                  <a:latin typeface="Times New Roman" pitchFamily="18" charset="0"/>
                  <a:ea typeface="+mj-ea"/>
                  <a:cs typeface="Times New Roman" pitchFamily="18" charset="0"/>
                </a:rPr>
                <a:t>Precipitation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254566" y="3126038"/>
            <a:ext cx="2286000" cy="686719"/>
            <a:chOff x="2438400" y="2393413"/>
            <a:chExt cx="4038600" cy="937353"/>
          </a:xfrm>
          <a:gradFill flip="none" rotWithShape="1">
            <a:gsLst>
              <a:gs pos="0">
                <a:srgbClr val="DCEBF5"/>
              </a:gs>
              <a:gs pos="8000">
                <a:srgbClr val="83A7C3"/>
              </a:gs>
              <a:gs pos="13000">
                <a:srgbClr val="768FB9"/>
              </a:gs>
              <a:gs pos="21001">
                <a:srgbClr val="83A7C3"/>
              </a:gs>
              <a:gs pos="52000">
                <a:srgbClr val="FFFFFF"/>
              </a:gs>
              <a:gs pos="56000">
                <a:srgbClr val="9C6563"/>
              </a:gs>
              <a:gs pos="58000">
                <a:srgbClr val="80302D"/>
              </a:gs>
              <a:gs pos="71001">
                <a:srgbClr val="C0524E"/>
              </a:gs>
              <a:gs pos="94000">
                <a:srgbClr val="EBDAD4"/>
              </a:gs>
              <a:gs pos="100000">
                <a:srgbClr val="55261C"/>
              </a:gs>
            </a:gsLst>
            <a:lin ang="10800000" scaled="1"/>
            <a:tileRect/>
          </a:gradFill>
        </p:grpSpPr>
        <p:cxnSp>
          <p:nvCxnSpPr>
            <p:cNvPr id="16" name="Straight Arrow Connector 15"/>
            <p:cNvCxnSpPr/>
            <p:nvPr/>
          </p:nvCxnSpPr>
          <p:spPr>
            <a:xfrm>
              <a:off x="4452651" y="2873566"/>
              <a:ext cx="0" cy="457200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itle 1"/>
            <p:cNvSpPr txBox="1">
              <a:spLocks/>
            </p:cNvSpPr>
            <p:nvPr/>
          </p:nvSpPr>
          <p:spPr>
            <a:xfrm>
              <a:off x="2438400" y="2393413"/>
              <a:ext cx="4038600" cy="685800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2800" dirty="0" smtClean="0">
                  <a:latin typeface="Times New Roman" pitchFamily="18" charset="0"/>
                  <a:ea typeface="+mj-ea"/>
                  <a:cs typeface="Times New Roman" pitchFamily="18" charset="0"/>
                </a:rPr>
                <a:t>Filtration</a:t>
              </a:r>
              <a:endParaRPr lang="en-US" sz="2800" noProof="0" dirty="0" smtClean="0">
                <a:latin typeface="Times New Roman" pitchFamily="18" charset="0"/>
                <a:ea typeface="+mj-ea"/>
                <a:cs typeface="Times New Roman" pitchFamily="18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266502" y="3821936"/>
            <a:ext cx="2286000" cy="686719"/>
            <a:chOff x="2438400" y="2393413"/>
            <a:chExt cx="4038600" cy="937353"/>
          </a:xfrm>
          <a:gradFill>
            <a:gsLst>
              <a:gs pos="100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0" scaled="0"/>
          </a:gradFill>
        </p:grpSpPr>
        <p:cxnSp>
          <p:nvCxnSpPr>
            <p:cNvPr id="19" name="Straight Arrow Connector 18"/>
            <p:cNvCxnSpPr/>
            <p:nvPr/>
          </p:nvCxnSpPr>
          <p:spPr>
            <a:xfrm>
              <a:off x="4452651" y="2873566"/>
              <a:ext cx="0" cy="457200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itle 1"/>
            <p:cNvSpPr txBox="1">
              <a:spLocks/>
            </p:cNvSpPr>
            <p:nvPr/>
          </p:nvSpPr>
          <p:spPr>
            <a:xfrm>
              <a:off x="2438400" y="2393413"/>
              <a:ext cx="4038600" cy="685800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2800" dirty="0" smtClean="0">
                  <a:latin typeface="Times New Roman" pitchFamily="18" charset="0"/>
                  <a:ea typeface="+mj-ea"/>
                  <a:cs typeface="Times New Roman" pitchFamily="18" charset="0"/>
                </a:rPr>
                <a:t>Chlorination</a:t>
              </a:r>
              <a:endParaRPr lang="en-US" sz="2800" noProof="0" dirty="0" smtClean="0">
                <a:latin typeface="Times New Roman" pitchFamily="18" charset="0"/>
                <a:ea typeface="+mj-ea"/>
                <a:cs typeface="Times New Roman" pitchFamily="18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265583" y="4517834"/>
            <a:ext cx="2286000" cy="686719"/>
            <a:chOff x="2438400" y="2393413"/>
            <a:chExt cx="4038600" cy="937353"/>
          </a:xfrm>
          <a:gradFill flip="none" rotWithShape="1">
            <a:gsLst>
              <a:gs pos="0">
                <a:srgbClr val="825600"/>
              </a:gs>
              <a:gs pos="13000">
                <a:srgbClr val="FFA800"/>
              </a:gs>
              <a:gs pos="28000">
                <a:srgbClr val="825600"/>
              </a:gs>
              <a:gs pos="42999">
                <a:srgbClr val="FFA800"/>
              </a:gs>
              <a:gs pos="58000">
                <a:srgbClr val="825600"/>
              </a:gs>
              <a:gs pos="72000">
                <a:srgbClr val="FFA800"/>
              </a:gs>
              <a:gs pos="87000">
                <a:srgbClr val="825600"/>
              </a:gs>
              <a:gs pos="100000">
                <a:srgbClr val="FFA800"/>
              </a:gs>
            </a:gsLst>
            <a:lin ang="0" scaled="0"/>
            <a:tileRect/>
          </a:gradFill>
        </p:grpSpPr>
        <p:cxnSp>
          <p:nvCxnSpPr>
            <p:cNvPr id="22" name="Straight Arrow Connector 21"/>
            <p:cNvCxnSpPr/>
            <p:nvPr/>
          </p:nvCxnSpPr>
          <p:spPr>
            <a:xfrm>
              <a:off x="4452651" y="2873566"/>
              <a:ext cx="0" cy="457200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itle 1"/>
            <p:cNvSpPr txBox="1">
              <a:spLocks/>
            </p:cNvSpPr>
            <p:nvPr/>
          </p:nvSpPr>
          <p:spPr>
            <a:xfrm>
              <a:off x="2438400" y="2393413"/>
              <a:ext cx="4038600" cy="685800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2800" dirty="0" smtClean="0">
                  <a:latin typeface="Times New Roman" pitchFamily="18" charset="0"/>
                  <a:ea typeface="+mj-ea"/>
                  <a:cs typeface="Times New Roman" pitchFamily="18" charset="0"/>
                </a:rPr>
                <a:t>Distillation</a:t>
              </a:r>
              <a:endParaRPr lang="en-US" sz="2800" noProof="0" dirty="0" smtClean="0">
                <a:latin typeface="Times New Roman" pitchFamily="18" charset="0"/>
                <a:ea typeface="+mj-ea"/>
                <a:cs typeface="Times New Roman" pitchFamily="18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276600" y="5211894"/>
            <a:ext cx="2286000" cy="686719"/>
            <a:chOff x="2438400" y="2393413"/>
            <a:chExt cx="4038600" cy="937353"/>
          </a:xfrm>
          <a:solidFill>
            <a:schemeClr val="lt1"/>
          </a:solidFill>
        </p:grpSpPr>
        <p:cxnSp>
          <p:nvCxnSpPr>
            <p:cNvPr id="25" name="Straight Arrow Connector 24"/>
            <p:cNvCxnSpPr/>
            <p:nvPr/>
          </p:nvCxnSpPr>
          <p:spPr>
            <a:xfrm>
              <a:off x="4452651" y="2873566"/>
              <a:ext cx="0" cy="457200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itle 1"/>
            <p:cNvSpPr txBox="1">
              <a:spLocks/>
            </p:cNvSpPr>
            <p:nvPr/>
          </p:nvSpPr>
          <p:spPr>
            <a:xfrm>
              <a:off x="2438400" y="2393413"/>
              <a:ext cx="4038600" cy="685800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2800" dirty="0" smtClean="0">
                  <a:latin typeface="Times New Roman" pitchFamily="18" charset="0"/>
                  <a:ea typeface="+mj-ea"/>
                  <a:cs typeface="Times New Roman" pitchFamily="18" charset="0"/>
                </a:rPr>
                <a:t>Reduction</a:t>
              </a:r>
              <a:endParaRPr lang="en-US" sz="2800" noProof="0" dirty="0" smtClean="0">
                <a:latin typeface="Times New Roman" pitchFamily="18" charset="0"/>
                <a:ea typeface="+mj-ea"/>
                <a:cs typeface="Times New Roman" pitchFamily="18" charset="0"/>
              </a:endParaRPr>
            </a:p>
          </p:txBody>
        </p:sp>
      </p:grpSp>
      <p:sp>
        <p:nvSpPr>
          <p:cNvPr id="29" name="Title 1"/>
          <p:cNvSpPr txBox="1">
            <a:spLocks/>
          </p:cNvSpPr>
          <p:nvPr/>
        </p:nvSpPr>
        <p:spPr>
          <a:xfrm>
            <a:off x="3287617" y="5889434"/>
            <a:ext cx="2286000" cy="502427"/>
          </a:xfrm>
          <a:prstGeom prst="rect">
            <a:avLst/>
          </a:prstGeom>
          <a:gradFill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noProof="0" dirty="0" smtClean="0">
                <a:latin typeface="Times New Roman" pitchFamily="18" charset="0"/>
                <a:ea typeface="+mj-ea"/>
                <a:cs typeface="Times New Roman" pitchFamily="18" charset="0"/>
              </a:rPr>
              <a:t>Zr sponge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38200" y="478315"/>
            <a:ext cx="2286000" cy="686719"/>
            <a:chOff x="2438400" y="2393413"/>
            <a:chExt cx="4038600" cy="937353"/>
          </a:xfrm>
          <a:solidFill>
            <a:schemeClr val="lt1"/>
          </a:solidFill>
        </p:grpSpPr>
        <p:cxnSp>
          <p:nvCxnSpPr>
            <p:cNvPr id="3" name="Straight Arrow Connector 2"/>
            <p:cNvCxnSpPr/>
            <p:nvPr/>
          </p:nvCxnSpPr>
          <p:spPr>
            <a:xfrm>
              <a:off x="4452651" y="2873566"/>
              <a:ext cx="0" cy="457200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itle 1"/>
            <p:cNvSpPr txBox="1">
              <a:spLocks/>
            </p:cNvSpPr>
            <p:nvPr/>
          </p:nvSpPr>
          <p:spPr>
            <a:xfrm>
              <a:off x="2438400" y="2393413"/>
              <a:ext cx="4038600" cy="685800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2800" noProof="0" dirty="0" smtClean="0">
                  <a:latin typeface="Times New Roman" pitchFamily="18" charset="0"/>
                  <a:ea typeface="+mj-ea"/>
                  <a:cs typeface="Times New Roman" pitchFamily="18" charset="0"/>
                </a:rPr>
                <a:t>Zr sponge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57200" y="1175132"/>
            <a:ext cx="3048000" cy="686719"/>
            <a:chOff x="2438400" y="2393413"/>
            <a:chExt cx="4038600" cy="937353"/>
          </a:xfrm>
          <a:solidFill>
            <a:schemeClr val="lt1"/>
          </a:solidFill>
        </p:grpSpPr>
        <p:cxnSp>
          <p:nvCxnSpPr>
            <p:cNvPr id="6" name="Straight Arrow Connector 5"/>
            <p:cNvCxnSpPr/>
            <p:nvPr/>
          </p:nvCxnSpPr>
          <p:spPr>
            <a:xfrm>
              <a:off x="4452651" y="2873566"/>
              <a:ext cx="0" cy="457200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itle 1"/>
            <p:cNvSpPr txBox="1">
              <a:spLocks/>
            </p:cNvSpPr>
            <p:nvPr/>
          </p:nvSpPr>
          <p:spPr>
            <a:xfrm>
              <a:off x="2438400" y="2393413"/>
              <a:ext cx="4038600" cy="685800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2800" dirty="0" smtClean="0">
                  <a:latin typeface="Times New Roman" pitchFamily="18" charset="0"/>
                  <a:ea typeface="+mj-ea"/>
                  <a:cs typeface="Times New Roman" pitchFamily="18" charset="0"/>
                </a:rPr>
                <a:t>Alloying &amp; Melting</a:t>
              </a:r>
              <a:endParaRPr lang="en-US" sz="2800" noProof="0" dirty="0" smtClean="0">
                <a:latin typeface="Times New Roman" pitchFamily="18" charset="0"/>
                <a:ea typeface="+mj-ea"/>
                <a:cs typeface="Times New Roman" pitchFamily="18" charset="0"/>
              </a:endParaRPr>
            </a:p>
          </p:txBody>
        </p:sp>
      </p:grpSp>
      <p:pic>
        <p:nvPicPr>
          <p:cNvPr id="2050" name="Picture 2" descr="D:\Manoj doc\NFC Project\Presentation\Chapter 1\SPONGE-IR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09999" y="533400"/>
            <a:ext cx="4991587" cy="3276600"/>
          </a:xfrm>
          <a:prstGeom prst="rect">
            <a:avLst/>
          </a:prstGeom>
          <a:noFill/>
        </p:spPr>
      </p:pic>
      <p:pic>
        <p:nvPicPr>
          <p:cNvPr id="10" name="Picture 2" descr="D:\Manoj doc\NFC Project\Presentation\Chapter 1\SPONGE-IRON.jp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3886200" y="304800"/>
            <a:ext cx="4953000" cy="4953000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1349566" y="1871949"/>
            <a:ext cx="1284383" cy="686719"/>
            <a:chOff x="2438403" y="2393413"/>
            <a:chExt cx="4038603" cy="937353"/>
          </a:xfrm>
          <a:solidFill>
            <a:schemeClr val="lt1"/>
          </a:solidFill>
        </p:grpSpPr>
        <p:cxnSp>
          <p:nvCxnSpPr>
            <p:cNvPr id="12" name="Straight Arrow Connector 11"/>
            <p:cNvCxnSpPr/>
            <p:nvPr/>
          </p:nvCxnSpPr>
          <p:spPr>
            <a:xfrm>
              <a:off x="4452651" y="2873566"/>
              <a:ext cx="0" cy="457200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itle 1"/>
            <p:cNvSpPr txBox="1">
              <a:spLocks/>
            </p:cNvSpPr>
            <p:nvPr/>
          </p:nvSpPr>
          <p:spPr>
            <a:xfrm>
              <a:off x="2438403" y="2393413"/>
              <a:ext cx="4038603" cy="685799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2800" noProof="0" dirty="0" smtClean="0">
                  <a:latin typeface="Times New Roman" pitchFamily="18" charset="0"/>
                  <a:ea typeface="+mj-ea"/>
                  <a:cs typeface="Times New Roman" pitchFamily="18" charset="0"/>
                </a:rPr>
                <a:t>Billets</a:t>
              </a:r>
            </a:p>
          </p:txBody>
        </p:sp>
      </p:grpSp>
      <p:pic>
        <p:nvPicPr>
          <p:cNvPr id="14" name="Picture 2" descr="D:\Manoj doc\NFC Project\Presentation\Chapter 1\SPONGE-IRON.jp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3657599" y="457200"/>
            <a:ext cx="5375461" cy="3581400"/>
          </a:xfrm>
          <a:prstGeom prst="rect">
            <a:avLst/>
          </a:prstGeom>
          <a:noFill/>
        </p:spPr>
      </p:pic>
      <p:grpSp>
        <p:nvGrpSpPr>
          <p:cNvPr id="19" name="Group 18"/>
          <p:cNvGrpSpPr/>
          <p:nvPr/>
        </p:nvGrpSpPr>
        <p:grpSpPr>
          <a:xfrm>
            <a:off x="784034" y="2579783"/>
            <a:ext cx="2438400" cy="686719"/>
            <a:chOff x="2438400" y="2393413"/>
            <a:chExt cx="4038600" cy="937353"/>
          </a:xfrm>
          <a:solidFill>
            <a:schemeClr val="lt1"/>
          </a:solidFill>
        </p:grpSpPr>
        <p:cxnSp>
          <p:nvCxnSpPr>
            <p:cNvPr id="20" name="Straight Arrow Connector 19"/>
            <p:cNvCxnSpPr/>
            <p:nvPr/>
          </p:nvCxnSpPr>
          <p:spPr>
            <a:xfrm>
              <a:off x="4452651" y="2873566"/>
              <a:ext cx="0" cy="457200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itle 1"/>
            <p:cNvSpPr txBox="1">
              <a:spLocks/>
            </p:cNvSpPr>
            <p:nvPr/>
          </p:nvSpPr>
          <p:spPr>
            <a:xfrm>
              <a:off x="2438400" y="2393413"/>
              <a:ext cx="4038600" cy="685800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2800" noProof="0" dirty="0" smtClean="0">
                  <a:latin typeface="Times New Roman" pitchFamily="18" charset="0"/>
                  <a:ea typeface="+mj-ea"/>
                  <a:cs typeface="Times New Roman" pitchFamily="18" charset="0"/>
                </a:rPr>
                <a:t>Hot expansion</a:t>
              </a:r>
            </a:p>
          </p:txBody>
        </p:sp>
      </p:grpSp>
      <p:pic>
        <p:nvPicPr>
          <p:cNvPr id="22" name="Picture 2" descr="D:\Manoj doc\NFC Project\Presentation\Chapter 1\SPONGE-IRON.jpg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3657600" y="533400"/>
            <a:ext cx="5333845" cy="4038600"/>
          </a:xfrm>
          <a:prstGeom prst="rect">
            <a:avLst/>
          </a:prstGeom>
          <a:noFill/>
        </p:spPr>
      </p:pic>
      <p:grpSp>
        <p:nvGrpSpPr>
          <p:cNvPr id="23" name="Group 22"/>
          <p:cNvGrpSpPr/>
          <p:nvPr/>
        </p:nvGrpSpPr>
        <p:grpSpPr>
          <a:xfrm>
            <a:off x="828102" y="3275681"/>
            <a:ext cx="2362200" cy="686719"/>
            <a:chOff x="2438400" y="2393413"/>
            <a:chExt cx="4038600" cy="937353"/>
          </a:xfrm>
          <a:solidFill>
            <a:schemeClr val="lt1"/>
          </a:solidFill>
        </p:grpSpPr>
        <p:cxnSp>
          <p:nvCxnSpPr>
            <p:cNvPr id="24" name="Straight Arrow Connector 23"/>
            <p:cNvCxnSpPr/>
            <p:nvPr/>
          </p:nvCxnSpPr>
          <p:spPr>
            <a:xfrm>
              <a:off x="4452651" y="2873566"/>
              <a:ext cx="0" cy="457200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itle 1"/>
            <p:cNvSpPr txBox="1">
              <a:spLocks/>
            </p:cNvSpPr>
            <p:nvPr/>
          </p:nvSpPr>
          <p:spPr>
            <a:xfrm>
              <a:off x="2438400" y="2393413"/>
              <a:ext cx="4038600" cy="685800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2800" dirty="0" smtClean="0">
                  <a:latin typeface="Times New Roman" pitchFamily="18" charset="0"/>
                  <a:ea typeface="+mj-ea"/>
                  <a:cs typeface="Times New Roman" pitchFamily="18" charset="0"/>
                </a:rPr>
                <a:t>Hot Extrusion</a:t>
              </a:r>
              <a:endParaRPr lang="en-US" sz="2800" noProof="0" dirty="0" smtClean="0">
                <a:latin typeface="Times New Roman" pitchFamily="18" charset="0"/>
                <a:ea typeface="+mj-ea"/>
                <a:cs typeface="Times New Roman" pitchFamily="18" charset="0"/>
              </a:endParaRPr>
            </a:p>
          </p:txBody>
        </p:sp>
      </p:grpSp>
      <p:pic>
        <p:nvPicPr>
          <p:cNvPr id="26" name="Picture 2" descr="D:\Manoj doc\NFC Project\Presentation\Chapter 1\SPONGE-IRON.jpg"/>
          <p:cNvPicPr>
            <a:picLocks noChangeAspect="1" noChangeArrowheads="1"/>
          </p:cNvPicPr>
          <p:nvPr/>
        </p:nvPicPr>
        <p:blipFill>
          <a:blip r:embed="rId7" cstate="print"/>
          <a:stretch>
            <a:fillRect/>
          </a:stretch>
        </p:blipFill>
        <p:spPr bwMode="auto">
          <a:xfrm>
            <a:off x="3581400" y="1047000"/>
            <a:ext cx="5410045" cy="3054420"/>
          </a:xfrm>
          <a:prstGeom prst="rect">
            <a:avLst/>
          </a:prstGeom>
          <a:noFill/>
        </p:spPr>
      </p:pic>
      <p:grpSp>
        <p:nvGrpSpPr>
          <p:cNvPr id="27" name="Group 26"/>
          <p:cNvGrpSpPr/>
          <p:nvPr/>
        </p:nvGrpSpPr>
        <p:grpSpPr>
          <a:xfrm>
            <a:off x="881349" y="3962400"/>
            <a:ext cx="2286000" cy="686719"/>
            <a:chOff x="2438400" y="2393413"/>
            <a:chExt cx="4038600" cy="937353"/>
          </a:xfrm>
          <a:solidFill>
            <a:schemeClr val="lt1"/>
          </a:solidFill>
        </p:grpSpPr>
        <p:cxnSp>
          <p:nvCxnSpPr>
            <p:cNvPr id="28" name="Straight Arrow Connector 27"/>
            <p:cNvCxnSpPr/>
            <p:nvPr/>
          </p:nvCxnSpPr>
          <p:spPr>
            <a:xfrm>
              <a:off x="4452651" y="2873566"/>
              <a:ext cx="0" cy="457200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itle 1"/>
            <p:cNvSpPr txBox="1">
              <a:spLocks/>
            </p:cNvSpPr>
            <p:nvPr/>
          </p:nvSpPr>
          <p:spPr>
            <a:xfrm>
              <a:off x="2438400" y="2393413"/>
              <a:ext cx="4038600" cy="685800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2800" dirty="0" smtClean="0">
                  <a:latin typeface="Times New Roman" pitchFamily="18" charset="0"/>
                  <a:ea typeface="+mj-ea"/>
                  <a:cs typeface="Times New Roman" pitchFamily="18" charset="0"/>
                </a:rPr>
                <a:t>Cold Pilgering</a:t>
              </a:r>
              <a:endParaRPr lang="en-US" sz="2800" noProof="0" dirty="0" smtClean="0">
                <a:latin typeface="Times New Roman" pitchFamily="18" charset="0"/>
                <a:ea typeface="+mj-ea"/>
                <a:cs typeface="Times New Roman" pitchFamily="18" charset="0"/>
              </a:endParaRPr>
            </a:p>
          </p:txBody>
        </p:sp>
      </p:grpSp>
      <p:pic>
        <p:nvPicPr>
          <p:cNvPr id="30" name="Picture 2" descr="D:\Manoj doc\NFC Project\Presentation\Chapter 1\SPONGE-IRON.jpg"/>
          <p:cNvPicPr>
            <a:picLocks noChangeAspect="1" noChangeArrowheads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>
            <a:off x="3581400" y="1095844"/>
            <a:ext cx="5410045" cy="2996332"/>
          </a:xfrm>
          <a:prstGeom prst="rect">
            <a:avLst/>
          </a:prstGeom>
          <a:noFill/>
        </p:spPr>
      </p:pic>
      <p:sp>
        <p:nvSpPr>
          <p:cNvPr id="33" name="Title 1"/>
          <p:cNvSpPr txBox="1">
            <a:spLocks/>
          </p:cNvSpPr>
          <p:nvPr/>
        </p:nvSpPr>
        <p:spPr>
          <a:xfrm>
            <a:off x="1066800" y="4658298"/>
            <a:ext cx="1905000" cy="502427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noProof="0" dirty="0" smtClean="0">
                <a:latin typeface="Times New Roman" pitchFamily="18" charset="0"/>
                <a:ea typeface="+mj-ea"/>
                <a:cs typeface="Times New Roman" pitchFamily="18" charset="0"/>
              </a:rPr>
              <a:t>Dispatch</a:t>
            </a:r>
          </a:p>
        </p:txBody>
      </p:sp>
      <p:pic>
        <p:nvPicPr>
          <p:cNvPr id="34" name="Picture 2" descr="D:\Manoj doc\NFC Project\Presentation\Chapter 1\SPONGE-IRON.jpg"/>
          <p:cNvPicPr>
            <a:picLocks noChangeAspect="1" noChangeArrowheads="1"/>
          </p:cNvPicPr>
          <p:nvPr/>
        </p:nvPicPr>
        <p:blipFill>
          <a:blip r:embed="rId9" cstate="print"/>
          <a:stretch>
            <a:fillRect/>
          </a:stretch>
        </p:blipFill>
        <p:spPr bwMode="auto">
          <a:xfrm>
            <a:off x="3510451" y="457200"/>
            <a:ext cx="5328749" cy="531578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514600" y="-76200"/>
            <a:ext cx="3810000" cy="10668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7200" b="1" noProof="0" dirty="0" smtClean="0">
                <a:latin typeface="Times New Roman" pitchFamily="18" charset="0"/>
                <a:ea typeface="+mj-ea"/>
                <a:cs typeface="Times New Roman" pitchFamily="18" charset="0"/>
              </a:rPr>
              <a:t>Uranium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895600" y="1857935"/>
            <a:ext cx="2971800" cy="730787"/>
            <a:chOff x="2438400" y="2393413"/>
            <a:chExt cx="4038600" cy="937353"/>
          </a:xfrm>
          <a:gradFill>
            <a:gsLst>
              <a:gs pos="25000">
                <a:srgbClr val="FFFF00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  <a:gs pos="100000">
                <a:srgbClr val="005CBF"/>
              </a:gs>
            </a:gsLst>
            <a:lin ang="5400000" scaled="0"/>
          </a:gradFill>
        </p:grpSpPr>
        <p:cxnSp>
          <p:nvCxnSpPr>
            <p:cNvPr id="4" name="Straight Arrow Connector 3"/>
            <p:cNvCxnSpPr/>
            <p:nvPr/>
          </p:nvCxnSpPr>
          <p:spPr>
            <a:xfrm>
              <a:off x="4452651" y="2873566"/>
              <a:ext cx="0" cy="457200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itle 1"/>
            <p:cNvSpPr txBox="1">
              <a:spLocks/>
            </p:cNvSpPr>
            <p:nvPr/>
          </p:nvSpPr>
          <p:spPr>
            <a:xfrm>
              <a:off x="2438400" y="2393413"/>
              <a:ext cx="4038600" cy="685800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2800" b="1" noProof="0" dirty="0" smtClean="0">
                  <a:latin typeface="Times New Roman" pitchFamily="18" charset="0"/>
                  <a:ea typeface="+mj-ea"/>
                  <a:cs typeface="Times New Roman" pitchFamily="18" charset="0"/>
                </a:rPr>
                <a:t>Slurry Extraction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417983" y="1075739"/>
            <a:ext cx="1905000" cy="762000"/>
            <a:chOff x="3124200" y="1447800"/>
            <a:chExt cx="2667000" cy="933677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4451732" y="1924277"/>
              <a:ext cx="0" cy="4572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itle 1"/>
            <p:cNvSpPr txBox="1">
              <a:spLocks/>
            </p:cNvSpPr>
            <p:nvPr/>
          </p:nvSpPr>
          <p:spPr>
            <a:xfrm>
              <a:off x="3124200" y="1447800"/>
              <a:ext cx="2667000" cy="685800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2800" b="1" dirty="0" smtClean="0">
                  <a:latin typeface="Times New Roman" pitchFamily="18" charset="0"/>
                  <a:ea typeface="+mj-ea"/>
                  <a:cs typeface="Times New Roman" pitchFamily="18" charset="0"/>
                </a:rPr>
                <a:t>Dissolution</a:t>
              </a:r>
              <a:endParaRPr lang="en-US" sz="2800" b="1" noProof="0" dirty="0" smtClean="0">
                <a:latin typeface="Times New Roman" pitchFamily="18" charset="0"/>
                <a:ea typeface="+mj-ea"/>
                <a:cs typeface="Times New Roman" pitchFamily="18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243549" y="2598820"/>
            <a:ext cx="2286000" cy="686719"/>
            <a:chOff x="2438400" y="2393413"/>
            <a:chExt cx="4038600" cy="937353"/>
          </a:xfrm>
          <a:solidFill>
            <a:schemeClr val="lt1"/>
          </a:solidFill>
        </p:grpSpPr>
        <p:cxnSp>
          <p:nvCxnSpPr>
            <p:cNvPr id="10" name="Straight Arrow Connector 9"/>
            <p:cNvCxnSpPr/>
            <p:nvPr/>
          </p:nvCxnSpPr>
          <p:spPr>
            <a:xfrm>
              <a:off x="4452651" y="2873566"/>
              <a:ext cx="0" cy="457200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itle 1"/>
            <p:cNvSpPr txBox="1">
              <a:spLocks/>
            </p:cNvSpPr>
            <p:nvPr/>
          </p:nvSpPr>
          <p:spPr>
            <a:xfrm>
              <a:off x="2438400" y="2393413"/>
              <a:ext cx="4038600" cy="685800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2800" b="1" noProof="0" dirty="0" smtClean="0">
                  <a:latin typeface="Times New Roman" pitchFamily="18" charset="0"/>
                  <a:ea typeface="+mj-ea"/>
                  <a:cs typeface="Times New Roman" pitchFamily="18" charset="0"/>
                </a:rPr>
                <a:t>Precipitation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254566" y="3287377"/>
            <a:ext cx="2286000" cy="686719"/>
            <a:chOff x="2438400" y="2393413"/>
            <a:chExt cx="4038600" cy="937353"/>
          </a:xfrm>
          <a:gradFill flip="none" rotWithShape="1">
            <a:gsLst>
              <a:gs pos="0">
                <a:srgbClr val="DCEBF5"/>
              </a:gs>
              <a:gs pos="8000">
                <a:srgbClr val="83A7C3"/>
              </a:gs>
              <a:gs pos="13000">
                <a:srgbClr val="768FB9"/>
              </a:gs>
              <a:gs pos="21001">
                <a:srgbClr val="83A7C3"/>
              </a:gs>
              <a:gs pos="52000">
                <a:srgbClr val="FFFFFF"/>
              </a:gs>
              <a:gs pos="56000">
                <a:srgbClr val="9C6563"/>
              </a:gs>
              <a:gs pos="58000">
                <a:srgbClr val="80302D"/>
              </a:gs>
              <a:gs pos="71001">
                <a:srgbClr val="C0524E"/>
              </a:gs>
              <a:gs pos="94000">
                <a:srgbClr val="EBDAD4"/>
              </a:gs>
              <a:gs pos="100000">
                <a:srgbClr val="55261C"/>
              </a:gs>
            </a:gsLst>
            <a:lin ang="10800000" scaled="1"/>
            <a:tileRect/>
          </a:gradFill>
        </p:grpSpPr>
        <p:cxnSp>
          <p:nvCxnSpPr>
            <p:cNvPr id="13" name="Straight Arrow Connector 12"/>
            <p:cNvCxnSpPr/>
            <p:nvPr/>
          </p:nvCxnSpPr>
          <p:spPr>
            <a:xfrm>
              <a:off x="4452651" y="2873566"/>
              <a:ext cx="0" cy="457200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itle 1"/>
            <p:cNvSpPr txBox="1">
              <a:spLocks/>
            </p:cNvSpPr>
            <p:nvPr/>
          </p:nvSpPr>
          <p:spPr>
            <a:xfrm>
              <a:off x="2438400" y="2393413"/>
              <a:ext cx="4038600" cy="685800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2800" b="1" dirty="0" smtClean="0">
                  <a:latin typeface="Times New Roman" pitchFamily="18" charset="0"/>
                  <a:ea typeface="+mj-ea"/>
                  <a:cs typeface="Times New Roman" pitchFamily="18" charset="0"/>
                </a:rPr>
                <a:t>Filtration</a:t>
              </a:r>
              <a:endParaRPr lang="en-US" sz="2800" b="1" noProof="0" dirty="0" smtClean="0">
                <a:latin typeface="Times New Roman" pitchFamily="18" charset="0"/>
                <a:ea typeface="+mj-ea"/>
                <a:cs typeface="Times New Roman" pitchFamily="18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266502" y="3983275"/>
            <a:ext cx="2286000" cy="686719"/>
            <a:chOff x="2438400" y="2393413"/>
            <a:chExt cx="4038600" cy="937353"/>
          </a:xfrm>
          <a:gradFill>
            <a:gsLst>
              <a:gs pos="100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0" scaled="0"/>
          </a:gradFill>
        </p:grpSpPr>
        <p:cxnSp>
          <p:nvCxnSpPr>
            <p:cNvPr id="16" name="Straight Arrow Connector 15"/>
            <p:cNvCxnSpPr/>
            <p:nvPr/>
          </p:nvCxnSpPr>
          <p:spPr>
            <a:xfrm>
              <a:off x="4452651" y="2873566"/>
              <a:ext cx="0" cy="457200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itle 1"/>
            <p:cNvSpPr txBox="1">
              <a:spLocks/>
            </p:cNvSpPr>
            <p:nvPr/>
          </p:nvSpPr>
          <p:spPr>
            <a:xfrm>
              <a:off x="2438400" y="2393413"/>
              <a:ext cx="4038600" cy="685800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2800" b="1" noProof="0" dirty="0" smtClean="0">
                  <a:latin typeface="Times New Roman" pitchFamily="18" charset="0"/>
                  <a:ea typeface="+mj-ea"/>
                  <a:cs typeface="Times New Roman" pitchFamily="18" charset="0"/>
                </a:rPr>
                <a:t>Drying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265583" y="4679173"/>
            <a:ext cx="2286000" cy="686719"/>
            <a:chOff x="2438400" y="2393413"/>
            <a:chExt cx="4038600" cy="937353"/>
          </a:xfrm>
          <a:gradFill flip="none" rotWithShape="1">
            <a:gsLst>
              <a:gs pos="0">
                <a:srgbClr val="825600"/>
              </a:gs>
              <a:gs pos="13000">
                <a:srgbClr val="FFA800"/>
              </a:gs>
              <a:gs pos="28000">
                <a:srgbClr val="825600"/>
              </a:gs>
              <a:gs pos="42999">
                <a:srgbClr val="FFA800"/>
              </a:gs>
              <a:gs pos="58000">
                <a:srgbClr val="825600"/>
              </a:gs>
              <a:gs pos="72000">
                <a:srgbClr val="FFA800"/>
              </a:gs>
              <a:gs pos="87000">
                <a:srgbClr val="825600"/>
              </a:gs>
              <a:gs pos="100000">
                <a:srgbClr val="FFA800"/>
              </a:gs>
            </a:gsLst>
            <a:lin ang="0" scaled="0"/>
            <a:tileRect/>
          </a:gradFill>
        </p:grpSpPr>
        <p:cxnSp>
          <p:nvCxnSpPr>
            <p:cNvPr id="19" name="Straight Arrow Connector 18"/>
            <p:cNvCxnSpPr/>
            <p:nvPr/>
          </p:nvCxnSpPr>
          <p:spPr>
            <a:xfrm>
              <a:off x="4452651" y="2873566"/>
              <a:ext cx="0" cy="457200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itle 1"/>
            <p:cNvSpPr txBox="1">
              <a:spLocks/>
            </p:cNvSpPr>
            <p:nvPr/>
          </p:nvSpPr>
          <p:spPr>
            <a:xfrm>
              <a:off x="2438400" y="2393413"/>
              <a:ext cx="4038600" cy="685800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2800" b="1" noProof="0" dirty="0" smtClean="0">
                  <a:latin typeface="Times New Roman" pitchFamily="18" charset="0"/>
                  <a:ea typeface="+mj-ea"/>
                  <a:cs typeface="Times New Roman" pitchFamily="18" charset="0"/>
                </a:rPr>
                <a:t>Calcination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276600" y="5373233"/>
            <a:ext cx="2286000" cy="686719"/>
            <a:chOff x="2438400" y="2393413"/>
            <a:chExt cx="4038600" cy="937353"/>
          </a:xfrm>
          <a:solidFill>
            <a:schemeClr val="lt1"/>
          </a:solidFill>
        </p:grpSpPr>
        <p:cxnSp>
          <p:nvCxnSpPr>
            <p:cNvPr id="22" name="Straight Arrow Connector 21"/>
            <p:cNvCxnSpPr/>
            <p:nvPr/>
          </p:nvCxnSpPr>
          <p:spPr>
            <a:xfrm>
              <a:off x="4452651" y="2873566"/>
              <a:ext cx="0" cy="457200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itle 1"/>
            <p:cNvSpPr txBox="1">
              <a:spLocks/>
            </p:cNvSpPr>
            <p:nvPr/>
          </p:nvSpPr>
          <p:spPr>
            <a:xfrm>
              <a:off x="2438400" y="2393413"/>
              <a:ext cx="4038600" cy="685800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2800" b="1" dirty="0" smtClean="0">
                  <a:latin typeface="Times New Roman" pitchFamily="18" charset="0"/>
                  <a:ea typeface="+mj-ea"/>
                  <a:cs typeface="Times New Roman" pitchFamily="18" charset="0"/>
                </a:rPr>
                <a:t>Reduction</a:t>
              </a:r>
              <a:endParaRPr lang="en-US" sz="2800" b="1" noProof="0" dirty="0" smtClean="0">
                <a:latin typeface="Times New Roman" pitchFamily="18" charset="0"/>
                <a:ea typeface="+mj-ea"/>
                <a:cs typeface="Times New Roman" pitchFamily="18" charset="0"/>
              </a:endParaRPr>
            </a:p>
          </p:txBody>
        </p:sp>
      </p:grpSp>
      <p:sp>
        <p:nvSpPr>
          <p:cNvPr id="24" name="Title 1"/>
          <p:cNvSpPr txBox="1">
            <a:spLocks/>
          </p:cNvSpPr>
          <p:nvPr/>
        </p:nvSpPr>
        <p:spPr>
          <a:xfrm>
            <a:off x="3287617" y="6050773"/>
            <a:ext cx="2286000" cy="502427"/>
          </a:xfrm>
          <a:prstGeom prst="rect">
            <a:avLst/>
          </a:prstGeom>
          <a:blipFill>
            <a:blip r:embed="rId4" cstate="print"/>
            <a:tile tx="0" ty="0" sx="100000" sy="100000" flip="none" algn="tl"/>
          </a:blip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2800" b="1" noProof="0" dirty="0" smtClean="0">
                <a:latin typeface="Times New Roman" pitchFamily="18" charset="0"/>
                <a:ea typeface="+mj-ea"/>
                <a:cs typeface="Times New Roman" pitchFamily="18" charset="0"/>
              </a:rPr>
              <a:t>UO</a:t>
            </a:r>
            <a:r>
              <a:rPr lang="en-US" sz="2800" b="1" baseline="-25000" noProof="0" dirty="0" smtClean="0">
                <a:latin typeface="Times New Roman" pitchFamily="18" charset="0"/>
                <a:ea typeface="+mj-ea"/>
                <a:cs typeface="Times New Roman" pitchFamily="18" charset="0"/>
              </a:rPr>
              <a:t>2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powder</a:t>
            </a:r>
            <a:endParaRPr lang="en-US" sz="2800" b="1" noProof="0" dirty="0" smtClean="0"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D:\Manoj doc\NFC Project\Presentation\Chapter 1\logoda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46225"/>
            <a:ext cx="4572000" cy="5135375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752600" y="5226784"/>
            <a:ext cx="6019800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400" b="1" cap="none" spc="0" dirty="0" smtClean="0">
                <a:ln w="10541" cmpd="sng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effectLst/>
                <a:latin typeface="Times New Roman" pitchFamily="18" charset="0"/>
                <a:cs typeface="Times New Roman" pitchFamily="18" charset="0"/>
              </a:rPr>
              <a:t>DEPARTMENT</a:t>
            </a:r>
          </a:p>
          <a:p>
            <a:pPr algn="ctr">
              <a:lnSpc>
                <a:spcPts val="4000"/>
              </a:lnSpc>
            </a:pPr>
            <a:r>
              <a:rPr lang="en-US" sz="4400" b="1" dirty="0" smtClean="0">
                <a:ln w="10541" cmpd="sng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</a:p>
          <a:p>
            <a:pPr algn="ctr">
              <a:lnSpc>
                <a:spcPts val="4000"/>
              </a:lnSpc>
            </a:pPr>
            <a:r>
              <a:rPr lang="en-US" sz="4400" b="1" cap="none" spc="0" dirty="0" smtClean="0">
                <a:ln w="10541" cmpd="sng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effectLst/>
                <a:latin typeface="Times New Roman" pitchFamily="18" charset="0"/>
                <a:cs typeface="Times New Roman" pitchFamily="18" charset="0"/>
              </a:rPr>
              <a:t>ATOMIC ENERGY</a:t>
            </a:r>
            <a:endParaRPr lang="en-US" sz="4400" b="1" cap="none" spc="0" dirty="0">
              <a:ln w="10541" cmpd="sng">
                <a:solidFill>
                  <a:sysClr val="windowText" lastClr="000000"/>
                </a:solidFill>
                <a:prstDash val="solid"/>
              </a:ln>
              <a:solidFill>
                <a:sysClr val="windowText" lastClr="0000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2" descr="D:\Manoj doc\NFC Project\Presentation\Chapter 1\black-carbon-powder-825370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403600" y="1600200"/>
            <a:ext cx="5588000" cy="3352800"/>
          </a:xfrm>
          <a:prstGeom prst="rect">
            <a:avLst/>
          </a:prstGeom>
          <a:noFill/>
        </p:spPr>
      </p:pic>
      <p:grpSp>
        <p:nvGrpSpPr>
          <p:cNvPr id="2" name="Group 1"/>
          <p:cNvGrpSpPr/>
          <p:nvPr/>
        </p:nvGrpSpPr>
        <p:grpSpPr>
          <a:xfrm>
            <a:off x="838200" y="246958"/>
            <a:ext cx="2286000" cy="686719"/>
            <a:chOff x="2438400" y="2393413"/>
            <a:chExt cx="4038600" cy="937353"/>
          </a:xfrm>
          <a:solidFill>
            <a:schemeClr val="lt1"/>
          </a:solidFill>
        </p:grpSpPr>
        <p:cxnSp>
          <p:nvCxnSpPr>
            <p:cNvPr id="3" name="Straight Arrow Connector 2"/>
            <p:cNvCxnSpPr/>
            <p:nvPr/>
          </p:nvCxnSpPr>
          <p:spPr>
            <a:xfrm>
              <a:off x="4452651" y="2873566"/>
              <a:ext cx="0" cy="457200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itle 1"/>
            <p:cNvSpPr txBox="1">
              <a:spLocks/>
            </p:cNvSpPr>
            <p:nvPr/>
          </p:nvSpPr>
          <p:spPr>
            <a:xfrm>
              <a:off x="2438400" y="2393413"/>
              <a:ext cx="4038600" cy="685800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no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en-US" sz="2800" dirty="0" smtClean="0">
                  <a:latin typeface="Times New Roman" pitchFamily="18" charset="0"/>
                  <a:cs typeface="Times New Roman" pitchFamily="18" charset="0"/>
                </a:rPr>
                <a:t>UO</a:t>
              </a:r>
              <a:r>
                <a:rPr lang="en-US" sz="2800" baseline="-25000" dirty="0" smtClean="0">
                  <a:latin typeface="Times New Roman" pitchFamily="18" charset="0"/>
                  <a:cs typeface="Times New Roman" pitchFamily="18" charset="0"/>
                </a:rPr>
                <a:t>2 </a:t>
              </a:r>
              <a:r>
                <a:rPr lang="en-US" sz="2800" dirty="0" smtClean="0">
                  <a:latin typeface="Times New Roman" pitchFamily="18" charset="0"/>
                  <a:cs typeface="Times New Roman" pitchFamily="18" charset="0"/>
                </a:rPr>
                <a:t>powder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lang="en-US" sz="2800" noProof="0" dirty="0" smtClean="0">
                <a:latin typeface="Times New Roman" pitchFamily="18" charset="0"/>
                <a:ea typeface="+mj-ea"/>
                <a:cs typeface="Times New Roman" pitchFamily="18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57200" y="943775"/>
            <a:ext cx="3048000" cy="686719"/>
            <a:chOff x="2438400" y="2393413"/>
            <a:chExt cx="4038600" cy="937353"/>
          </a:xfrm>
          <a:solidFill>
            <a:schemeClr val="lt1"/>
          </a:solidFill>
        </p:grpSpPr>
        <p:cxnSp>
          <p:nvCxnSpPr>
            <p:cNvPr id="6" name="Straight Arrow Connector 5"/>
            <p:cNvCxnSpPr/>
            <p:nvPr/>
          </p:nvCxnSpPr>
          <p:spPr>
            <a:xfrm>
              <a:off x="4452651" y="2873566"/>
              <a:ext cx="0" cy="457200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itle 1"/>
            <p:cNvSpPr txBox="1">
              <a:spLocks/>
            </p:cNvSpPr>
            <p:nvPr/>
          </p:nvSpPr>
          <p:spPr>
            <a:xfrm>
              <a:off x="2438400" y="2393413"/>
              <a:ext cx="4038600" cy="685800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2800" noProof="0" dirty="0" smtClean="0">
                  <a:latin typeface="Times New Roman" pitchFamily="18" charset="0"/>
                  <a:ea typeface="+mj-ea"/>
                  <a:cs typeface="Times New Roman" pitchFamily="18" charset="0"/>
                </a:rPr>
                <a:t>Compaction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131983" y="1640592"/>
            <a:ext cx="1676400" cy="686719"/>
            <a:chOff x="2438403" y="2393413"/>
            <a:chExt cx="4038603" cy="937353"/>
          </a:xfrm>
          <a:solidFill>
            <a:schemeClr val="lt1"/>
          </a:solidFill>
        </p:grpSpPr>
        <p:cxnSp>
          <p:nvCxnSpPr>
            <p:cNvPr id="11" name="Straight Arrow Connector 10"/>
            <p:cNvCxnSpPr/>
            <p:nvPr/>
          </p:nvCxnSpPr>
          <p:spPr>
            <a:xfrm>
              <a:off x="4452651" y="2873566"/>
              <a:ext cx="0" cy="457200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itle 1"/>
            <p:cNvSpPr txBox="1">
              <a:spLocks/>
            </p:cNvSpPr>
            <p:nvPr/>
          </p:nvSpPr>
          <p:spPr>
            <a:xfrm>
              <a:off x="2438403" y="2393413"/>
              <a:ext cx="4038603" cy="685799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2800" dirty="0" smtClean="0">
                  <a:latin typeface="Times New Roman" pitchFamily="18" charset="0"/>
                  <a:ea typeface="+mj-ea"/>
                  <a:cs typeface="Times New Roman" pitchFamily="18" charset="0"/>
                </a:rPr>
                <a:t>Sintering</a:t>
              </a:r>
              <a:endParaRPr lang="en-US" sz="2800" noProof="0" dirty="0" smtClean="0">
                <a:latin typeface="Times New Roman" pitchFamily="18" charset="0"/>
                <a:ea typeface="+mj-ea"/>
                <a:cs typeface="Times New Roman" pitchFamily="18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84034" y="2348426"/>
            <a:ext cx="2438400" cy="686719"/>
            <a:chOff x="2438400" y="2393413"/>
            <a:chExt cx="4038600" cy="937353"/>
          </a:xfrm>
          <a:solidFill>
            <a:schemeClr val="lt1"/>
          </a:solidFill>
        </p:grpSpPr>
        <p:cxnSp>
          <p:nvCxnSpPr>
            <p:cNvPr id="15" name="Straight Arrow Connector 14"/>
            <p:cNvCxnSpPr/>
            <p:nvPr/>
          </p:nvCxnSpPr>
          <p:spPr>
            <a:xfrm>
              <a:off x="4452651" y="2873566"/>
              <a:ext cx="0" cy="457200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itle 1"/>
            <p:cNvSpPr txBox="1">
              <a:spLocks/>
            </p:cNvSpPr>
            <p:nvPr/>
          </p:nvSpPr>
          <p:spPr>
            <a:xfrm>
              <a:off x="2438400" y="2393413"/>
              <a:ext cx="4038600" cy="685800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2800" dirty="0" smtClean="0">
                  <a:latin typeface="Times New Roman" pitchFamily="18" charset="0"/>
                  <a:ea typeface="+mj-ea"/>
                  <a:cs typeface="Times New Roman" pitchFamily="18" charset="0"/>
                </a:rPr>
                <a:t>Grinding</a:t>
              </a:r>
              <a:endParaRPr lang="en-US" sz="2800" noProof="0" dirty="0" smtClean="0">
                <a:latin typeface="Times New Roman" pitchFamily="18" charset="0"/>
                <a:ea typeface="+mj-ea"/>
                <a:cs typeface="Times New Roman" pitchFamily="18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28102" y="3044324"/>
            <a:ext cx="2362200" cy="686719"/>
            <a:chOff x="2438400" y="2393413"/>
            <a:chExt cx="4038600" cy="937353"/>
          </a:xfrm>
          <a:solidFill>
            <a:schemeClr val="lt1"/>
          </a:solidFill>
        </p:grpSpPr>
        <p:cxnSp>
          <p:nvCxnSpPr>
            <p:cNvPr id="19" name="Straight Arrow Connector 18"/>
            <p:cNvCxnSpPr/>
            <p:nvPr/>
          </p:nvCxnSpPr>
          <p:spPr>
            <a:xfrm>
              <a:off x="4452651" y="2873566"/>
              <a:ext cx="0" cy="457200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itle 1"/>
            <p:cNvSpPr txBox="1">
              <a:spLocks/>
            </p:cNvSpPr>
            <p:nvPr/>
          </p:nvSpPr>
          <p:spPr>
            <a:xfrm>
              <a:off x="2438400" y="2393413"/>
              <a:ext cx="4038600" cy="685800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2800" noProof="0" dirty="0" smtClean="0">
                  <a:latin typeface="Times New Roman" pitchFamily="18" charset="0"/>
                  <a:ea typeface="+mj-ea"/>
                  <a:cs typeface="Times New Roman" pitchFamily="18" charset="0"/>
                </a:rPr>
                <a:t>Loading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81349" y="3731043"/>
            <a:ext cx="2286000" cy="686719"/>
            <a:chOff x="2438400" y="2393413"/>
            <a:chExt cx="4038600" cy="937353"/>
          </a:xfrm>
          <a:solidFill>
            <a:schemeClr val="lt1"/>
          </a:solidFill>
        </p:grpSpPr>
        <p:cxnSp>
          <p:nvCxnSpPr>
            <p:cNvPr id="23" name="Straight Arrow Connector 22"/>
            <p:cNvCxnSpPr/>
            <p:nvPr/>
          </p:nvCxnSpPr>
          <p:spPr>
            <a:xfrm>
              <a:off x="4452651" y="2873566"/>
              <a:ext cx="0" cy="457200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itle 1"/>
            <p:cNvSpPr txBox="1">
              <a:spLocks/>
            </p:cNvSpPr>
            <p:nvPr/>
          </p:nvSpPr>
          <p:spPr>
            <a:xfrm>
              <a:off x="2438400" y="2393413"/>
              <a:ext cx="4038600" cy="685800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2800" noProof="0" dirty="0" smtClean="0">
                  <a:latin typeface="Times New Roman" pitchFamily="18" charset="0"/>
                  <a:ea typeface="+mj-ea"/>
                  <a:cs typeface="Times New Roman" pitchFamily="18" charset="0"/>
                </a:rPr>
                <a:t>End welding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09600" y="4419600"/>
            <a:ext cx="2743200" cy="686719"/>
            <a:chOff x="2438400" y="2393413"/>
            <a:chExt cx="4038600" cy="937353"/>
          </a:xfrm>
          <a:solidFill>
            <a:schemeClr val="lt1"/>
          </a:solidFill>
        </p:grpSpPr>
        <p:cxnSp>
          <p:nvCxnSpPr>
            <p:cNvPr id="33" name="Straight Arrow Connector 32"/>
            <p:cNvCxnSpPr/>
            <p:nvPr/>
          </p:nvCxnSpPr>
          <p:spPr>
            <a:xfrm>
              <a:off x="4452651" y="2873566"/>
              <a:ext cx="0" cy="457200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itle 1"/>
            <p:cNvSpPr txBox="1">
              <a:spLocks/>
            </p:cNvSpPr>
            <p:nvPr/>
          </p:nvSpPr>
          <p:spPr>
            <a:xfrm>
              <a:off x="2438400" y="2393413"/>
              <a:ext cx="4038600" cy="685800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2800" noProof="0" dirty="0" smtClean="0">
                  <a:latin typeface="Times New Roman" pitchFamily="18" charset="0"/>
                  <a:ea typeface="+mj-ea"/>
                  <a:cs typeface="Times New Roman" pitchFamily="18" charset="0"/>
                </a:rPr>
                <a:t>Bundle formation</a:t>
              </a:r>
            </a:p>
          </p:txBody>
        </p:sp>
      </p:grpSp>
      <p:sp>
        <p:nvSpPr>
          <p:cNvPr id="35" name="Title 1"/>
          <p:cNvSpPr txBox="1">
            <a:spLocks/>
          </p:cNvSpPr>
          <p:nvPr/>
        </p:nvSpPr>
        <p:spPr>
          <a:xfrm>
            <a:off x="1044766" y="5129032"/>
            <a:ext cx="1905000" cy="502427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noProof="0" dirty="0" smtClean="0">
                <a:latin typeface="Times New Roman" pitchFamily="18" charset="0"/>
                <a:ea typeface="+mj-ea"/>
                <a:cs typeface="Times New Roman" pitchFamily="18" charset="0"/>
              </a:rPr>
              <a:t>Dispatch</a:t>
            </a:r>
          </a:p>
        </p:txBody>
      </p:sp>
      <p:pic>
        <p:nvPicPr>
          <p:cNvPr id="1026" name="Picture 2" descr="D:\Manoj doc\NFC Project\Presentation\Chapter 1\black-carbon-powder-82537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0" y="152400"/>
            <a:ext cx="5181600" cy="5181600"/>
          </a:xfrm>
          <a:prstGeom prst="rect">
            <a:avLst/>
          </a:prstGeom>
          <a:noFill/>
        </p:spPr>
      </p:pic>
      <p:pic>
        <p:nvPicPr>
          <p:cNvPr id="37" name="Picture 2" descr="D:\Manoj doc\NFC Project\Presentation\Chapter 1\black-carbon-powder-825370.jp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3810000" y="1024857"/>
            <a:ext cx="5181600" cy="3436685"/>
          </a:xfrm>
          <a:prstGeom prst="rect">
            <a:avLst/>
          </a:prstGeom>
          <a:noFill/>
        </p:spPr>
      </p:pic>
      <p:pic>
        <p:nvPicPr>
          <p:cNvPr id="38" name="Picture 2" descr="D:\Manoj doc\NFC Project\Presentation\Chapter 1\black-carbon-powder-825370.jpg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3810000" y="1102474"/>
            <a:ext cx="5181600" cy="3257005"/>
          </a:xfrm>
          <a:prstGeom prst="rect">
            <a:avLst/>
          </a:prstGeom>
          <a:noFill/>
        </p:spPr>
      </p:pic>
      <p:pic>
        <p:nvPicPr>
          <p:cNvPr id="39" name="Picture 2" descr="D:\Manoj doc\NFC Project\Presentation\Chapter 1\black-carbon-powder-825370.jpg"/>
          <p:cNvPicPr>
            <a:picLocks noChangeAspect="1" noChangeArrowheads="1"/>
          </p:cNvPicPr>
          <p:nvPr/>
        </p:nvPicPr>
        <p:blipFill>
          <a:blip r:embed="rId7" cstate="print"/>
          <a:stretch>
            <a:fillRect/>
          </a:stretch>
        </p:blipFill>
        <p:spPr bwMode="auto">
          <a:xfrm>
            <a:off x="3581400" y="533400"/>
            <a:ext cx="5393739" cy="4081749"/>
          </a:xfrm>
          <a:prstGeom prst="rect">
            <a:avLst/>
          </a:prstGeom>
          <a:noFill/>
        </p:spPr>
      </p:pic>
      <p:grpSp>
        <p:nvGrpSpPr>
          <p:cNvPr id="36" name="Group 35"/>
          <p:cNvGrpSpPr/>
          <p:nvPr/>
        </p:nvGrpSpPr>
        <p:grpSpPr>
          <a:xfrm>
            <a:off x="3298372" y="1719940"/>
            <a:ext cx="2971800" cy="838200"/>
            <a:chOff x="1752600" y="1828800"/>
            <a:chExt cx="4495800" cy="762000"/>
          </a:xfrm>
        </p:grpSpPr>
        <p:sp>
          <p:nvSpPr>
            <p:cNvPr id="40" name="Rectangle 39"/>
            <p:cNvSpPr/>
            <p:nvPr/>
          </p:nvSpPr>
          <p:spPr>
            <a:xfrm>
              <a:off x="1752600" y="1828800"/>
              <a:ext cx="4495800" cy="76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752600" y="1992084"/>
              <a:ext cx="4495800" cy="424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Flowchart: Direct Access Storage 41"/>
          <p:cNvSpPr/>
          <p:nvPr/>
        </p:nvSpPr>
        <p:spPr>
          <a:xfrm flipH="1">
            <a:off x="8523514" y="1948542"/>
            <a:ext cx="533400" cy="381000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Direct Access Storage 42"/>
          <p:cNvSpPr/>
          <p:nvPr/>
        </p:nvSpPr>
        <p:spPr>
          <a:xfrm flipH="1">
            <a:off x="8164290" y="1948542"/>
            <a:ext cx="533400" cy="381000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lowchart: Direct Access Storage 43"/>
          <p:cNvSpPr/>
          <p:nvPr/>
        </p:nvSpPr>
        <p:spPr>
          <a:xfrm flipH="1">
            <a:off x="7805056" y="1948540"/>
            <a:ext cx="533400" cy="381000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Direct Access Storage 44"/>
          <p:cNvSpPr/>
          <p:nvPr/>
        </p:nvSpPr>
        <p:spPr>
          <a:xfrm flipH="1">
            <a:off x="7445828" y="1948540"/>
            <a:ext cx="533400" cy="381000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owchart: Direct Access Storage 45"/>
          <p:cNvSpPr/>
          <p:nvPr/>
        </p:nvSpPr>
        <p:spPr>
          <a:xfrm flipH="1">
            <a:off x="7086600" y="1948540"/>
            <a:ext cx="533400" cy="381000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lowchart: Direct Access Storage 46"/>
          <p:cNvSpPr/>
          <p:nvPr/>
        </p:nvSpPr>
        <p:spPr>
          <a:xfrm flipH="1">
            <a:off x="6727372" y="1948542"/>
            <a:ext cx="533400" cy="381000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2" descr="D:\Manoj doc\NFC Project\Presentation\Chapter 1\black-carbon-powder-825370.jpg"/>
          <p:cNvPicPr>
            <a:picLocks noChangeAspect="1" noChangeArrowheads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>
            <a:off x="3594745" y="533400"/>
            <a:ext cx="5334000" cy="5334000"/>
          </a:xfrm>
          <a:prstGeom prst="rect">
            <a:avLst/>
          </a:prstGeom>
          <a:noFill/>
        </p:spPr>
      </p:pic>
      <p:pic>
        <p:nvPicPr>
          <p:cNvPr id="51" name="Picture 2" descr="D:\Manoj doc\NFC Project\Presentation\Chapter 1\black-carbon-powder-825370.jpg"/>
          <p:cNvPicPr>
            <a:picLocks noChangeAspect="1" noChangeArrowheads="1"/>
          </p:cNvPicPr>
          <p:nvPr/>
        </p:nvPicPr>
        <p:blipFill>
          <a:blip r:embed="rId9" cstate="print"/>
          <a:stretch>
            <a:fillRect/>
          </a:stretch>
        </p:blipFill>
        <p:spPr bwMode="auto">
          <a:xfrm>
            <a:off x="3463523" y="1600200"/>
            <a:ext cx="5604277" cy="31570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-0.35417 -0.0007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-0.35417 -0.0007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-0.35417 -0.0007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-0.35417 -0.0007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0"/>
                            </p:stCondLst>
                            <p:childTnLst>
                              <p:par>
                                <p:cTn id="6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000"/>
                            </p:stCondLst>
                            <p:childTnLst>
                              <p:par>
                                <p:cTn id="7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-0.35417 -0.0007 " pathEditMode="relative" rAng="0" ptsTypes="AA">
                                      <p:cBhvr>
                                        <p:cTn id="7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-0.35417 -0.0007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2" grpId="0" animBg="1"/>
      <p:bldP spid="42" grpId="1" animBg="1"/>
      <p:bldP spid="42" grpId="2" animBg="1"/>
      <p:bldP spid="43" grpId="0" animBg="1"/>
      <p:bldP spid="43" grpId="1" animBg="1"/>
      <p:bldP spid="43" grpId="2" animBg="1"/>
      <p:bldP spid="44" grpId="0" animBg="1"/>
      <p:bldP spid="44" grpId="1" animBg="1"/>
      <p:bldP spid="44" grpId="2" animBg="1"/>
      <p:bldP spid="45" grpId="0" animBg="1"/>
      <p:bldP spid="45" grpId="1" animBg="1"/>
      <p:bldP spid="45" grpId="2" animBg="1"/>
      <p:bldP spid="46" grpId="0" animBg="1"/>
      <p:bldP spid="46" grpId="1" animBg="1"/>
      <p:bldP spid="46" grpId="2" animBg="1"/>
      <p:bldP spid="47" grpId="0" animBg="1"/>
      <p:bldP spid="47" grpId="1" animBg="1"/>
      <p:bldP spid="47" grpId="2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23691" y="1762462"/>
            <a:ext cx="9368270" cy="265713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8000" b="1" cap="none" spc="0" dirty="0" smtClean="0">
                <a:ln w="10541" cmpd="sng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effectLst/>
                <a:latin typeface="Times New Roman" pitchFamily="18" charset="0"/>
                <a:cs typeface="Times New Roman" pitchFamily="18" charset="0"/>
              </a:rPr>
              <a:t>Special Tube Plant</a:t>
            </a:r>
          </a:p>
          <a:p>
            <a:pPr algn="ctr">
              <a:lnSpc>
                <a:spcPts val="4000"/>
              </a:lnSpc>
            </a:pPr>
            <a:endParaRPr lang="en-US" sz="6300" b="1" cap="none" spc="0" dirty="0" smtClean="0">
              <a:ln w="10541" cmpd="sng">
                <a:solidFill>
                  <a:sysClr val="windowText" lastClr="000000"/>
                </a:solidFill>
                <a:prstDash val="solid"/>
              </a:ln>
              <a:solidFill>
                <a:sysClr val="windowText" lastClr="0000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000"/>
              </a:lnSpc>
            </a:pPr>
            <a:r>
              <a:rPr lang="en-US" sz="5200" b="1" dirty="0" smtClean="0">
                <a:ln w="10541" cmpd="sng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Advanced Heavy Water Reactor</a:t>
            </a:r>
          </a:p>
          <a:p>
            <a:pPr algn="ctr">
              <a:lnSpc>
                <a:spcPts val="4000"/>
              </a:lnSpc>
            </a:pPr>
            <a:endParaRPr lang="en-US" sz="5000" b="1" cap="none" spc="0" dirty="0" smtClean="0">
              <a:ln w="10541" cmpd="sng">
                <a:solidFill>
                  <a:sysClr val="windowText" lastClr="000000"/>
                </a:solidFill>
                <a:prstDash val="solid"/>
              </a:ln>
              <a:solidFill>
                <a:sysClr val="windowText" lastClr="0000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4000"/>
              </a:lnSpc>
            </a:pPr>
            <a:r>
              <a:rPr lang="en-US" sz="4800" b="1" dirty="0" smtClean="0">
                <a:ln w="10541" cmpd="sng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Machine Layout Designing</a:t>
            </a:r>
            <a:endParaRPr lang="en-US" sz="4800" b="1" cap="none" spc="0" dirty="0">
              <a:ln w="10541" cmpd="sng">
                <a:solidFill>
                  <a:sysClr val="windowText" lastClr="000000"/>
                </a:solidFill>
                <a:prstDash val="solid"/>
              </a:ln>
              <a:solidFill>
                <a:sysClr val="windowText" lastClr="0000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4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81000" y="304800"/>
            <a:ext cx="8382000" cy="1219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0" b="1" noProof="0" dirty="0" smtClean="0">
                <a:latin typeface="Times New Roman" pitchFamily="18" charset="0"/>
                <a:ea typeface="+mj-ea"/>
                <a:cs typeface="Times New Roman" pitchFamily="18" charset="0"/>
              </a:rPr>
              <a:t>Special Tube Plant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0" y="2743200"/>
            <a:ext cx="9144000" cy="1828800"/>
          </a:xfrm>
          <a:prstGeom prst="rect">
            <a:avLst/>
          </a:prstGeom>
        </p:spPr>
        <p:txBody>
          <a:bodyPr/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>Manufacturing of special tubes for nuclear reactor components.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Manoj doc\NFC Project\Presentation\Chapter 1\408579276_56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886" y="29908"/>
            <a:ext cx="3378024" cy="2473806"/>
          </a:xfrm>
          <a:prstGeom prst="rect">
            <a:avLst/>
          </a:prstGeom>
          <a:noFill/>
        </p:spPr>
      </p:pic>
      <p:pic>
        <p:nvPicPr>
          <p:cNvPr id="1027" name="Picture 3" descr="D:\Manoj doc\NFC Project\Presentation\Chapter 1\fuelassemblydoe-hanson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78410" y="76200"/>
            <a:ext cx="3236990" cy="2590800"/>
          </a:xfrm>
          <a:prstGeom prst="rect">
            <a:avLst/>
          </a:prstGeom>
          <a:noFill/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048000" y="2133600"/>
            <a:ext cx="2971800" cy="1524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1500" b="1" noProof="0" dirty="0" smtClean="0">
                <a:latin typeface="Times New Roman" pitchFamily="18" charset="0"/>
                <a:ea typeface="+mj-ea"/>
                <a:cs typeface="Times New Roman" pitchFamily="18" charset="0"/>
              </a:rPr>
              <a:t>STP</a:t>
            </a:r>
          </a:p>
        </p:txBody>
      </p:sp>
      <p:pic>
        <p:nvPicPr>
          <p:cNvPr id="1028" name="Picture 4" descr="D:\Manoj doc\NFC Project\Presentation\Chapter 1\calandria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078" y="4038600"/>
            <a:ext cx="4289322" cy="2667000"/>
          </a:xfrm>
          <a:prstGeom prst="rect">
            <a:avLst/>
          </a:prstGeom>
          <a:noFill/>
        </p:spPr>
      </p:pic>
      <p:pic>
        <p:nvPicPr>
          <p:cNvPr id="1029" name="Picture 5" descr="D:\Manoj doc\NFC Project\Presentation\Chapter 1\373804642_998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22043" y="3790950"/>
            <a:ext cx="3069557" cy="2990850"/>
          </a:xfrm>
          <a:prstGeom prst="rect">
            <a:avLst/>
          </a:prstGeom>
          <a:noFill/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667000" y="228600"/>
            <a:ext cx="1676400" cy="6858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400" b="1" noProof="0" dirty="0" smtClean="0">
                <a:latin typeface="Times New Roman" pitchFamily="18" charset="0"/>
                <a:ea typeface="+mj-ea"/>
                <a:cs typeface="Times New Roman" pitchFamily="18" charset="0"/>
              </a:rPr>
              <a:t>PFBR</a:t>
            </a:r>
            <a:endParaRPr lang="en-US" sz="11500" b="1" noProof="0" dirty="0" smtClean="0"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086600" y="2514600"/>
            <a:ext cx="1676400" cy="6858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400" b="1" noProof="0" dirty="0" smtClean="0">
                <a:latin typeface="Times New Roman" pitchFamily="18" charset="0"/>
                <a:ea typeface="+mj-ea"/>
                <a:cs typeface="Times New Roman" pitchFamily="18" charset="0"/>
              </a:rPr>
              <a:t>BWR</a:t>
            </a:r>
            <a:endParaRPr lang="en-US" sz="11500" b="1" noProof="0" dirty="0" smtClean="0"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343400" y="5334000"/>
            <a:ext cx="1981200" cy="6858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400" b="1" dirty="0" smtClean="0">
                <a:latin typeface="Times New Roman" pitchFamily="18" charset="0"/>
                <a:ea typeface="+mj-ea"/>
                <a:cs typeface="Times New Roman" pitchFamily="18" charset="0"/>
              </a:rPr>
              <a:t>PH</a:t>
            </a:r>
            <a:r>
              <a:rPr lang="en-US" sz="4400" b="1" noProof="0" dirty="0" smtClean="0">
                <a:latin typeface="Times New Roman" pitchFamily="18" charset="0"/>
                <a:ea typeface="+mj-ea"/>
                <a:cs typeface="Times New Roman" pitchFamily="18" charset="0"/>
              </a:rPr>
              <a:t>WR</a:t>
            </a:r>
            <a:endParaRPr lang="en-US" sz="11500" b="1" noProof="0" dirty="0" smtClean="0"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4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4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4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400"/>
                            </p:stCondLst>
                            <p:childTnLst>
                              <p:par>
                                <p:cTn id="2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0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447800" y="-87088"/>
            <a:ext cx="5943600" cy="21336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7200" b="1" noProof="0" dirty="0" smtClean="0">
                <a:latin typeface="Times New Roman" pitchFamily="18" charset="0"/>
                <a:ea typeface="+mj-ea"/>
                <a:cs typeface="Times New Roman" pitchFamily="18" charset="0"/>
              </a:rPr>
              <a:t>Properties of Zirconium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981200"/>
            <a:ext cx="8229600" cy="3886200"/>
          </a:xfrm>
          <a:prstGeom prst="rect">
            <a:avLst/>
          </a:prstGeom>
        </p:spPr>
        <p:txBody>
          <a:bodyPr/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400" b="1" dirty="0" smtClean="0">
                <a:latin typeface="Times New Roman" pitchFamily="18" charset="0"/>
                <a:cs typeface="Times New Roman" pitchFamily="18" charset="0"/>
              </a:rPr>
              <a:t>Beneficial properties:-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Low neutron cross section.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High corrosion resistance.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High strength at elevated temperatures.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Found abundantly in India.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44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1" name="Picture 3" descr="D:\Manoj doc\NFC Project\Presentation\Chapter 1\India_outlin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86072" y="5214258"/>
            <a:ext cx="1409728" cy="164374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0" y="685800"/>
            <a:ext cx="8610600" cy="48768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5400" b="1" dirty="0" smtClean="0">
                <a:latin typeface="Times New Roman" pitchFamily="18" charset="0"/>
                <a:cs typeface="Times New Roman" pitchFamily="18" charset="0"/>
              </a:rPr>
              <a:t>Mechanical properties:-</a:t>
            </a:r>
          </a:p>
          <a:p>
            <a:pPr algn="ctr"/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Mass density – 6530 kg/m</a:t>
            </a:r>
            <a:r>
              <a:rPr lang="en-IN" sz="2800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Melting point – 1853 </a:t>
            </a:r>
            <a:r>
              <a:rPr lang="en-IN" sz="2800" baseline="30000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C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Yield strength – 230 </a:t>
            </a:r>
            <a:r>
              <a:rPr lang="en-IN" sz="2800" dirty="0" err="1" smtClean="0">
                <a:latin typeface="Times New Roman" pitchFamily="18" charset="0"/>
                <a:cs typeface="Times New Roman" pitchFamily="18" charset="0"/>
              </a:rPr>
              <a:t>MPa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Young’s modulus – 94.5 </a:t>
            </a:r>
            <a:r>
              <a:rPr lang="en-IN" sz="2800" dirty="0" err="1" smtClean="0">
                <a:latin typeface="Times New Roman" pitchFamily="18" charset="0"/>
                <a:cs typeface="Times New Roman" pitchFamily="18" charset="0"/>
              </a:rPr>
              <a:t>GPa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Brinells Hardness – 145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Rockwell B Hardness – 78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Vickers Hardness – 150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Coefficient of linear expansion ‘α’ – 5.8 mm/</a:t>
            </a:r>
            <a:r>
              <a:rPr lang="en-IN" sz="2800" dirty="0" err="1" smtClean="0">
                <a:latin typeface="Times New Roman" pitchFamily="18" charset="0"/>
                <a:cs typeface="Times New Roman" pitchFamily="18" charset="0"/>
              </a:rPr>
              <a:t>mK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Thermal conductivity – 16.7 W/</a:t>
            </a:r>
            <a:r>
              <a:rPr lang="en-IN" sz="2800" dirty="0" err="1" smtClean="0">
                <a:latin typeface="Times New Roman" pitchFamily="18" charset="0"/>
                <a:cs typeface="Times New Roman" pitchFamily="18" charset="0"/>
              </a:rPr>
              <a:t>mK</a:t>
            </a: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6705600" y="2743200"/>
            <a:ext cx="1980877" cy="1119187"/>
            <a:chOff x="7920" y="7880"/>
            <a:chExt cx="1567" cy="880"/>
          </a:xfrm>
        </p:grpSpPr>
        <p:sp>
          <p:nvSpPr>
            <p:cNvPr id="1027" name="WordArt 3"/>
            <p:cNvSpPr>
              <a:spLocks noChangeArrowheads="1" noChangeShapeType="1" noTextEdit="1"/>
            </p:cNvSpPr>
            <p:nvPr/>
          </p:nvSpPr>
          <p:spPr bwMode="auto">
            <a:xfrm>
              <a:off x="7920" y="7930"/>
              <a:ext cx="1061" cy="82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rtl="0"/>
              <a:r>
                <a:rPr lang="en-US" sz="3600" b="1" kern="10" spc="0" dirty="0" smtClean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latin typeface="Times New Roman"/>
                  <a:cs typeface="Times New Roman"/>
                </a:rPr>
                <a:t>Zr</a:t>
              </a:r>
              <a:endParaRPr lang="en-US" sz="3600" b="1" kern="10" spc="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Times New Roman"/>
                <a:cs typeface="Times New Roman"/>
              </a:endParaRPr>
            </a:p>
          </p:txBody>
        </p:sp>
        <p:sp>
          <p:nvSpPr>
            <p:cNvPr id="1028" name="WordArt 4"/>
            <p:cNvSpPr>
              <a:spLocks noChangeArrowheads="1" noChangeShapeType="1" noTextEdit="1"/>
            </p:cNvSpPr>
            <p:nvPr/>
          </p:nvSpPr>
          <p:spPr bwMode="auto">
            <a:xfrm>
              <a:off x="9072" y="7880"/>
              <a:ext cx="360" cy="27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rtl="0"/>
              <a:r>
                <a:rPr lang="en-US" sz="1800" b="1" kern="10" spc="0" smtClean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latin typeface="Times New Roman"/>
                  <a:cs typeface="Times New Roman"/>
                </a:rPr>
                <a:t>40</a:t>
              </a:r>
              <a:endParaRPr lang="en-US" sz="1800" b="1" kern="10" spc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Times New Roman"/>
                <a:cs typeface="Times New Roman"/>
              </a:endParaRPr>
            </a:p>
          </p:txBody>
        </p:sp>
        <p:sp>
          <p:nvSpPr>
            <p:cNvPr id="1029" name="WordArt 5"/>
            <p:cNvSpPr>
              <a:spLocks noChangeArrowheads="1" noChangeShapeType="1" noTextEdit="1"/>
            </p:cNvSpPr>
            <p:nvPr/>
          </p:nvSpPr>
          <p:spPr bwMode="auto">
            <a:xfrm>
              <a:off x="9092" y="8492"/>
              <a:ext cx="395" cy="26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rtl="0"/>
              <a:r>
                <a:rPr lang="en-US" sz="1800" b="1" kern="10" spc="0" dirty="0" smtClean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effectLst/>
                  <a:latin typeface="Times New Roman"/>
                  <a:cs typeface="Times New Roman"/>
                </a:rPr>
                <a:t>91</a:t>
              </a:r>
              <a:endParaRPr lang="en-US" sz="1800" b="1" kern="10" spc="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latin typeface="Times New Roman"/>
                <a:cs typeface="Times New Roman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52600" y="228600"/>
            <a:ext cx="514179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ctr">
              <a:spcBef>
                <a:spcPct val="20000"/>
              </a:spcBef>
              <a:defRPr/>
            </a:pPr>
            <a:r>
              <a:rPr lang="en-US" sz="5400" b="1" dirty="0" smtClean="0">
                <a:latin typeface="Times New Roman" pitchFamily="18" charset="0"/>
                <a:cs typeface="Times New Roman" pitchFamily="18" charset="0"/>
              </a:rPr>
              <a:t>Other properties</a:t>
            </a:r>
          </a:p>
        </p:txBody>
      </p:sp>
      <p:pic>
        <p:nvPicPr>
          <p:cNvPr id="1027" name="Picture 3" descr="D:\Manoj doc\NFC Project\Presentation\Chapter 1\flame-e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1447800"/>
            <a:ext cx="3852546" cy="4495800"/>
          </a:xfrm>
          <a:prstGeom prst="rect">
            <a:avLst/>
          </a:prstGeom>
          <a:noFill/>
        </p:spPr>
      </p:pic>
      <p:pic>
        <p:nvPicPr>
          <p:cNvPr id="1029" name="Picture 5" descr="D:\Manoj doc\NFC Project\Presentation\Chapter 1\slow-motion-pouring-water-onto-fire_zy31xrxbr__S000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00200" y="2057400"/>
            <a:ext cx="5689600" cy="3200400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2209800" y="1524000"/>
            <a:ext cx="4343400" cy="4343400"/>
            <a:chOff x="2209800" y="1524000"/>
            <a:chExt cx="4343400" cy="4343400"/>
          </a:xfrm>
        </p:grpSpPr>
        <p:cxnSp>
          <p:nvCxnSpPr>
            <p:cNvPr id="10" name="Straight Connector 9"/>
            <p:cNvCxnSpPr>
              <a:stCxn id="8" idx="1"/>
              <a:endCxn id="8" idx="5"/>
            </p:cNvCxnSpPr>
            <p:nvPr/>
          </p:nvCxnSpPr>
          <p:spPr>
            <a:xfrm>
              <a:off x="2845877" y="2160076"/>
              <a:ext cx="3071246" cy="3071248"/>
            </a:xfrm>
            <a:prstGeom prst="line">
              <a:avLst/>
            </a:prstGeom>
            <a:ln w="177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2209800" y="1524000"/>
              <a:ext cx="4343400" cy="4343400"/>
            </a:xfrm>
            <a:prstGeom prst="ellipse">
              <a:avLst/>
            </a:prstGeom>
            <a:noFill/>
            <a:ln w="177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8" name="Picture 4" descr="D:\Manoj doc\NFC Project\Presentation\Chapter 1\Salt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1371600"/>
            <a:ext cx="3886200" cy="2914650"/>
          </a:xfrm>
          <a:prstGeom prst="rect">
            <a:avLst/>
          </a:prstGeom>
          <a:noFill/>
        </p:spPr>
      </p:pic>
      <p:pic>
        <p:nvPicPr>
          <p:cNvPr id="1026" name="Picture 2" descr="D:\Manoj doc\NFC Project\Presentation\Chapter 1\spectra-fire-d-type-fire-extinguisher-metal-fires-crop-u12133.png"/>
          <p:cNvPicPr>
            <a:picLocks noChangeAspect="1" noChangeArrowheads="1"/>
          </p:cNvPicPr>
          <p:nvPr/>
        </p:nvPicPr>
        <p:blipFill>
          <a:blip r:embed="rId6" cstate="print"/>
          <a:srcRect l="49667"/>
          <a:stretch>
            <a:fillRect/>
          </a:stretch>
        </p:blipFill>
        <p:spPr bwMode="auto">
          <a:xfrm>
            <a:off x="5943600" y="2252432"/>
            <a:ext cx="2771775" cy="43102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76400" y="152400"/>
            <a:ext cx="60968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ctr">
              <a:spcBef>
                <a:spcPct val="20000"/>
              </a:spcBef>
              <a:defRPr/>
            </a:pPr>
            <a:r>
              <a:rPr lang="en-US" sz="5400" b="1" dirty="0" smtClean="0">
                <a:latin typeface="Times New Roman" pitchFamily="18" charset="0"/>
                <a:cs typeface="Times New Roman" pitchFamily="18" charset="0"/>
              </a:rPr>
              <a:t>Alloys of Zirconium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295400"/>
            <a:ext cx="24115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ctr">
              <a:spcBef>
                <a:spcPct val="20000"/>
              </a:spcBef>
              <a:defRPr/>
            </a:pPr>
            <a:r>
              <a:rPr lang="en-US" sz="4000" b="1" dirty="0" err="1" smtClean="0">
                <a:latin typeface="Times New Roman" pitchFamily="18" charset="0"/>
                <a:cs typeface="Times New Roman" pitchFamily="18" charset="0"/>
              </a:rPr>
              <a:t>Zircaloy</a:t>
            </a:r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 2</a:t>
            </a:r>
            <a:endParaRPr lang="en-US" sz="54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" y="3025914"/>
            <a:ext cx="24115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ctr">
              <a:spcBef>
                <a:spcPct val="20000"/>
              </a:spcBef>
              <a:defRPr/>
            </a:pPr>
            <a:r>
              <a:rPr lang="en-US" sz="4000" b="1" dirty="0" err="1" smtClean="0">
                <a:latin typeface="Times New Roman" pitchFamily="18" charset="0"/>
                <a:cs typeface="Times New Roman" pitchFamily="18" charset="0"/>
              </a:rPr>
              <a:t>Zircaloy</a:t>
            </a:r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 4</a:t>
            </a:r>
            <a:endParaRPr lang="en-US" sz="54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5506" y="4854714"/>
            <a:ext cx="22977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ctr">
              <a:spcBef>
                <a:spcPct val="20000"/>
              </a:spcBef>
              <a:defRPr/>
            </a:pPr>
            <a:r>
              <a:rPr lang="en-US" sz="4000" b="1" dirty="0" err="1" smtClean="0">
                <a:latin typeface="Times New Roman" pitchFamily="18" charset="0"/>
                <a:cs typeface="Times New Roman" pitchFamily="18" charset="0"/>
              </a:rPr>
              <a:t>Zr</a:t>
            </a:r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 2.5 </a:t>
            </a:r>
            <a:r>
              <a:rPr lang="en-US" sz="4000" b="1" dirty="0" err="1" smtClean="0">
                <a:latin typeface="Times New Roman" pitchFamily="18" charset="0"/>
                <a:cs typeface="Times New Roman" pitchFamily="18" charset="0"/>
              </a:rPr>
              <a:t>Nb</a:t>
            </a:r>
            <a:endParaRPr lang="en-US" sz="54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05200" y="1371600"/>
            <a:ext cx="2372765" cy="1006350"/>
            <a:chOff x="2796960" y="1371600"/>
            <a:chExt cx="2372765" cy="1006350"/>
          </a:xfrm>
        </p:grpSpPr>
        <p:sp>
          <p:nvSpPr>
            <p:cNvPr id="7" name="Rectangle 6"/>
            <p:cNvSpPr/>
            <p:nvPr/>
          </p:nvSpPr>
          <p:spPr>
            <a:xfrm>
              <a:off x="2819400" y="1371600"/>
              <a:ext cx="219002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lvl="0" indent="-342900" algn="ctr">
                <a:spcBef>
                  <a:spcPct val="20000"/>
                </a:spcBef>
                <a:defRPr/>
              </a:pPr>
              <a:r>
                <a:rPr lang="en-US" sz="3200" dirty="0" smtClean="0">
                  <a:latin typeface="Times New Roman" pitchFamily="18" charset="0"/>
                  <a:cs typeface="Times New Roman" pitchFamily="18" charset="0"/>
                </a:rPr>
                <a:t>Sn – 1.2-1.7</a:t>
              </a:r>
              <a:endParaRPr lang="en-US" sz="4400" dirty="0" smtClean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796960" y="1793175"/>
              <a:ext cx="237276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lvl="0" indent="-342900" algn="ctr">
                <a:spcBef>
                  <a:spcPct val="20000"/>
                </a:spcBef>
                <a:defRPr/>
              </a:pPr>
              <a:r>
                <a:rPr lang="en-US" sz="3200" dirty="0" smtClean="0">
                  <a:latin typeface="Times New Roman" pitchFamily="18" charset="0"/>
                  <a:cs typeface="Times New Roman" pitchFamily="18" charset="0"/>
                </a:rPr>
                <a:t>Fe – 0.07-0.2</a:t>
              </a:r>
              <a:endParaRPr lang="en-US" sz="4400" dirty="0" smtClean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533400" y="1981200"/>
            <a:ext cx="15392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α - HCP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33400" y="3657600"/>
            <a:ext cx="15392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α - HCP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5715000"/>
            <a:ext cx="33786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200" dirty="0" smtClean="0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l-GR" sz="3200" dirty="0" smtClean="0">
                <a:latin typeface="Times New Roman" pitchFamily="18" charset="0"/>
                <a:cs typeface="Times New Roman" pitchFamily="18" charset="0"/>
              </a:rPr>
              <a:t>β</a:t>
            </a: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 - HCP &amp; BCC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507148" y="3048000"/>
            <a:ext cx="2588852" cy="1447800"/>
            <a:chOff x="5856500" y="3048000"/>
            <a:chExt cx="2588852" cy="1447800"/>
          </a:xfrm>
        </p:grpSpPr>
        <p:sp>
          <p:nvSpPr>
            <p:cNvPr id="11" name="Rectangle 10"/>
            <p:cNvSpPr/>
            <p:nvPr/>
          </p:nvSpPr>
          <p:spPr>
            <a:xfrm>
              <a:off x="5879275" y="3048000"/>
              <a:ext cx="219002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lvl="0" indent="-342900" algn="ctr">
                <a:spcBef>
                  <a:spcPct val="20000"/>
                </a:spcBef>
                <a:defRPr/>
              </a:pPr>
              <a:r>
                <a:rPr lang="en-US" sz="3200" dirty="0" smtClean="0">
                  <a:latin typeface="Times New Roman" pitchFamily="18" charset="0"/>
                  <a:cs typeface="Times New Roman" pitchFamily="18" charset="0"/>
                </a:rPr>
                <a:t>Sn – 1.2-1.7</a:t>
              </a:r>
              <a:endParaRPr lang="en-US" sz="4400" dirty="0" smtClean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867402" y="3469575"/>
              <a:ext cx="257795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lvl="0" indent="-342900" algn="ctr">
                <a:spcBef>
                  <a:spcPct val="20000"/>
                </a:spcBef>
                <a:defRPr/>
              </a:pPr>
              <a:r>
                <a:rPr lang="en-US" sz="3200" dirty="0" smtClean="0">
                  <a:latin typeface="Times New Roman" pitchFamily="18" charset="0"/>
                  <a:cs typeface="Times New Roman" pitchFamily="18" charset="0"/>
                </a:rPr>
                <a:t>Fe – 0.18-0.24</a:t>
              </a:r>
              <a:endParaRPr lang="en-US" sz="4400" dirty="0" smtClean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856500" y="3911025"/>
              <a:ext cx="257795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lvl="0" indent="-342900" algn="ctr">
                <a:spcBef>
                  <a:spcPct val="20000"/>
                </a:spcBef>
                <a:defRPr/>
              </a:pPr>
              <a:r>
                <a:rPr lang="en-US" sz="3200" dirty="0" smtClean="0">
                  <a:latin typeface="Times New Roman" pitchFamily="18" charset="0"/>
                  <a:cs typeface="Times New Roman" pitchFamily="18" charset="0"/>
                </a:rPr>
                <a:t>Cr – 0.07-0.13</a:t>
              </a:r>
              <a:endParaRPr lang="en-US" sz="4400" dirty="0" smtClean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3493512" y="4953000"/>
            <a:ext cx="22589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ctr">
              <a:spcBef>
                <a:spcPct val="20000"/>
              </a:spcBef>
              <a:defRPr/>
            </a:pP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Nb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– 2.5-2.8</a:t>
            </a:r>
            <a:endParaRPr lang="en-US" sz="4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354970" y="1295400"/>
            <a:ext cx="24080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ctr">
              <a:spcBef>
                <a:spcPct val="20000"/>
              </a:spcBef>
              <a:defRPr/>
            </a:pPr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Calandria</a:t>
            </a:r>
            <a:endParaRPr lang="en-US" sz="48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354970" y="3025914"/>
            <a:ext cx="24080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ctr">
              <a:spcBef>
                <a:spcPct val="20000"/>
              </a:spcBef>
              <a:defRPr/>
            </a:pPr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Calandria</a:t>
            </a:r>
            <a:endParaRPr lang="en-US" sz="48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400800" y="4854714"/>
            <a:ext cx="207524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ctr">
              <a:spcBef>
                <a:spcPct val="20000"/>
              </a:spcBef>
              <a:defRPr/>
            </a:pPr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Pressure</a:t>
            </a:r>
            <a:endParaRPr lang="en-US" sz="4800" b="1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13" grpId="0"/>
      <p:bldP spid="14" grpId="0"/>
      <p:bldP spid="15" grpId="0"/>
      <p:bldP spid="20" grpId="0"/>
      <p:bldP spid="23" grpId="0"/>
      <p:bldP spid="24" grpId="0"/>
      <p:bldP spid="2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28600" y="0"/>
            <a:ext cx="8763000" cy="14478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800" b="1" noProof="0" dirty="0" smtClean="0">
                <a:latin typeface="Times New Roman" pitchFamily="18" charset="0"/>
                <a:ea typeface="+mj-ea"/>
                <a:cs typeface="Times New Roman" pitchFamily="18" charset="0"/>
              </a:rPr>
              <a:t>Project Statement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876800" y="1676400"/>
            <a:ext cx="3276600" cy="9906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7200" noProof="0" dirty="0" smtClean="0">
                <a:latin typeface="Times New Roman" pitchFamily="18" charset="0"/>
                <a:ea typeface="+mj-ea"/>
                <a:cs typeface="Times New Roman" pitchFamily="18" charset="0"/>
              </a:rPr>
              <a:t>AHWR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038600" y="2971800"/>
            <a:ext cx="4876800" cy="20574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6000" dirty="0" smtClean="0">
                <a:latin typeface="Times New Roman" pitchFamily="18" charset="0"/>
                <a:ea typeface="+mj-ea"/>
                <a:cs typeface="Times New Roman" pitchFamily="18" charset="0"/>
              </a:rPr>
              <a:t>300 - 500 GWe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6000" noProof="0" dirty="0" smtClean="0">
                <a:latin typeface="Times New Roman" pitchFamily="18" charset="0"/>
                <a:ea typeface="+mj-ea"/>
                <a:cs typeface="Times New Roman" pitchFamily="18" charset="0"/>
              </a:rPr>
              <a:t>500 years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81000" y="5105400"/>
            <a:ext cx="8382000" cy="13716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600" noProof="0" dirty="0" smtClean="0">
                <a:latin typeface="Times New Roman" pitchFamily="18" charset="0"/>
                <a:ea typeface="+mj-ea"/>
                <a:cs typeface="Times New Roman" pitchFamily="18" charset="0"/>
              </a:rPr>
              <a:t>Reactor hardware components.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600" dirty="0" smtClean="0">
                <a:latin typeface="Times New Roman" pitchFamily="18" charset="0"/>
                <a:ea typeface="+mj-ea"/>
                <a:cs typeface="Times New Roman" pitchFamily="18" charset="0"/>
              </a:rPr>
              <a:t>Fuel assemblies.</a:t>
            </a:r>
            <a:endParaRPr lang="en-US" sz="3600" noProof="0" dirty="0" smtClean="0"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28600" y="0"/>
            <a:ext cx="8763000" cy="14478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800" b="1" noProof="0" dirty="0" smtClean="0">
                <a:latin typeface="Times New Roman" pitchFamily="18" charset="0"/>
                <a:ea typeface="+mj-ea"/>
                <a:cs typeface="Times New Roman" pitchFamily="18" charset="0"/>
              </a:rPr>
              <a:t>Project Statement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971800" y="1905000"/>
            <a:ext cx="3276600" cy="9906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7200" noProof="0" dirty="0" smtClean="0">
                <a:latin typeface="Times New Roman" pitchFamily="18" charset="0"/>
                <a:ea typeface="+mj-ea"/>
                <a:cs typeface="Times New Roman" pitchFamily="18" charset="0"/>
              </a:rPr>
              <a:t>STP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3276600"/>
            <a:ext cx="8686800" cy="13716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600" noProof="0" dirty="0" smtClean="0">
                <a:latin typeface="Times New Roman" pitchFamily="18" charset="0"/>
                <a:ea typeface="+mj-ea"/>
                <a:cs typeface="Times New Roman" pitchFamily="18" charset="0"/>
              </a:rPr>
              <a:t>Plant machine layout.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600" dirty="0" smtClean="0">
                <a:latin typeface="Times New Roman" pitchFamily="18" charset="0"/>
                <a:ea typeface="+mj-ea"/>
                <a:cs typeface="Times New Roman" pitchFamily="18" charset="0"/>
              </a:rPr>
              <a:t>PHWR pressure tube manufacturing route.</a:t>
            </a:r>
            <a:endParaRPr lang="en-US" sz="3600" noProof="0" dirty="0" smtClean="0"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85306"/>
            <a:ext cx="8991600" cy="60529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6000" b="1" cap="none" spc="0" dirty="0" smtClean="0">
                <a:ln w="10541" cmpd="sng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effectLst/>
                <a:latin typeface="Times New Roman" pitchFamily="18" charset="0"/>
                <a:cs typeface="Times New Roman" pitchFamily="18" charset="0"/>
              </a:rPr>
              <a:t>Structure of Presentation</a:t>
            </a:r>
            <a:endParaRPr lang="en-US" sz="6000" b="1" cap="none" spc="0" dirty="0">
              <a:ln w="10541" cmpd="sng">
                <a:solidFill>
                  <a:sysClr val="windowText" lastClr="000000"/>
                </a:solidFill>
                <a:prstDash val="solid"/>
              </a:ln>
              <a:solidFill>
                <a:sysClr val="windowText" lastClr="0000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143000"/>
            <a:ext cx="80772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Part I</a:t>
            </a:r>
          </a:p>
          <a:p>
            <a:pPr marL="0" marR="0" lvl="0" indent="0" algn="ctr" defTabSz="914400" rtl="0" eaLnBrk="1" fontAlgn="auto" latinLnBrk="0" hangingPunct="1"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DAE &amp; NFC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Part II</a:t>
            </a:r>
          </a:p>
          <a:p>
            <a:pPr algn="ctr">
              <a:defRPr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Special Tube Plant</a:t>
            </a:r>
          </a:p>
          <a:p>
            <a:pPr algn="ctr">
              <a:defRPr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(STP)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Part III</a:t>
            </a:r>
          </a:p>
          <a:p>
            <a:pPr algn="ctr">
              <a:defRPr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Operations in STP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Part IV</a:t>
            </a:r>
          </a:p>
          <a:p>
            <a:pPr algn="ctr">
              <a:defRPr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Layouts for AHWR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28600" y="0"/>
            <a:ext cx="8763000" cy="14478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800" b="1" noProof="0" dirty="0" smtClean="0">
                <a:latin typeface="Times New Roman" pitchFamily="18" charset="0"/>
                <a:ea typeface="+mj-ea"/>
                <a:cs typeface="Times New Roman" pitchFamily="18" charset="0"/>
              </a:rPr>
              <a:t>Project Statement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0" y="1219200"/>
            <a:ext cx="3048000" cy="25146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7200" noProof="0" dirty="0" smtClean="0">
                <a:latin typeface="Times New Roman" pitchFamily="18" charset="0"/>
                <a:ea typeface="+mj-ea"/>
                <a:cs typeface="Times New Roman" pitchFamily="18" charset="0"/>
              </a:rPr>
              <a:t>STP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7200" noProof="0" dirty="0" smtClean="0">
                <a:latin typeface="Times New Roman" pitchFamily="18" charset="0"/>
                <a:ea typeface="+mj-ea"/>
                <a:cs typeface="Times New Roman" pitchFamily="18" charset="0"/>
              </a:rPr>
              <a:t>AHWR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3505200"/>
            <a:ext cx="8686800" cy="24384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600" noProof="0" dirty="0" smtClean="0">
                <a:latin typeface="Times New Roman" pitchFamily="18" charset="0"/>
                <a:ea typeface="+mj-ea"/>
                <a:cs typeface="Times New Roman" pitchFamily="18" charset="0"/>
              </a:rPr>
              <a:t>New machine layout.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600" dirty="0" smtClean="0">
                <a:latin typeface="Times New Roman" pitchFamily="18" charset="0"/>
                <a:ea typeface="+mj-ea"/>
                <a:cs typeface="Times New Roman" pitchFamily="18" charset="0"/>
              </a:rPr>
              <a:t>PHWR pressure tube manufacturing route.</a:t>
            </a:r>
          </a:p>
          <a:p>
            <a:pPr lvl="1">
              <a:spcBef>
                <a:spcPct val="0"/>
              </a:spcBef>
              <a:buFont typeface="Wingdings" pitchFamily="2" charset="2"/>
              <a:buChar char="ü"/>
              <a:defRPr/>
            </a:pPr>
            <a:r>
              <a:rPr lang="en-US" sz="3600" noProof="0" dirty="0" smtClean="0">
                <a:latin typeface="Times New Roman" pitchFamily="18" charset="0"/>
                <a:ea typeface="+mj-ea"/>
                <a:cs typeface="Times New Roman" pitchFamily="18" charset="0"/>
              </a:rPr>
              <a:t>Minimum traverse length.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635" y="430924"/>
            <a:ext cx="8744606" cy="5917324"/>
          </a:xfrm>
        </p:spPr>
        <p:txBody>
          <a:bodyPr>
            <a:noAutofit/>
          </a:bodyPr>
          <a:lstStyle/>
          <a:p>
            <a:r>
              <a:rPr lang="en-IN" sz="13800" dirty="0" smtClean="0">
                <a:latin typeface="Times New Roman" pitchFamily="18" charset="0"/>
                <a:cs typeface="Times New Roman" pitchFamily="18" charset="0"/>
              </a:rPr>
              <a:t>STUDY</a:t>
            </a:r>
            <a:br>
              <a:rPr lang="en-IN" sz="138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IN" sz="13800" dirty="0" smtClean="0">
                <a:latin typeface="Times New Roman" pitchFamily="18" charset="0"/>
                <a:cs typeface="Times New Roman" pitchFamily="18" charset="0"/>
              </a:rPr>
              <a:t>OF</a:t>
            </a:r>
            <a:br>
              <a:rPr lang="en-IN" sz="138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IN" sz="13800" dirty="0" smtClean="0">
                <a:latin typeface="Times New Roman" pitchFamily="18" charset="0"/>
                <a:cs typeface="Times New Roman" pitchFamily="18" charset="0"/>
              </a:rPr>
              <a:t>STP</a:t>
            </a:r>
            <a:endParaRPr lang="en-IN" sz="13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1498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1258129" y="2514390"/>
            <a:ext cx="5867885" cy="3444976"/>
          </a:xfrm>
        </p:spPr>
        <p:txBody>
          <a:bodyPr>
            <a:noAutofit/>
          </a:bodyPr>
          <a:lstStyle/>
          <a:p>
            <a:r>
              <a:rPr lang="en-IN" sz="4800" dirty="0" smtClean="0">
                <a:latin typeface="Times New Roman" pitchFamily="18" charset="0"/>
                <a:cs typeface="Times New Roman" pitchFamily="18" charset="0"/>
              </a:rPr>
              <a:t>Machining</a:t>
            </a:r>
          </a:p>
          <a:p>
            <a:r>
              <a:rPr lang="en-IN" sz="4800" dirty="0" smtClean="0">
                <a:latin typeface="Times New Roman" pitchFamily="18" charset="0"/>
                <a:cs typeface="Times New Roman" pitchFamily="18" charset="0"/>
              </a:rPr>
              <a:t>Forming</a:t>
            </a:r>
          </a:p>
          <a:p>
            <a:r>
              <a:rPr lang="en-IN" sz="4800" dirty="0" smtClean="0">
                <a:latin typeface="Times New Roman" pitchFamily="18" charset="0"/>
                <a:cs typeface="Times New Roman" pitchFamily="18" charset="0"/>
              </a:rPr>
              <a:t>Quality check</a:t>
            </a:r>
          </a:p>
          <a:p>
            <a:r>
              <a:rPr lang="en-IN" sz="4800" dirty="0" smtClean="0">
                <a:latin typeface="Times New Roman" pitchFamily="18" charset="0"/>
                <a:cs typeface="Times New Roman" pitchFamily="18" charset="0"/>
              </a:rPr>
              <a:t>Measuring</a:t>
            </a:r>
            <a:endParaRPr lang="en-IN" sz="4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190636" y="-1493"/>
            <a:ext cx="4905510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6600" dirty="0">
                <a:latin typeface="Times New Roman" pitchFamily="18" charset="0"/>
                <a:cs typeface="Times New Roman" pitchFamily="18" charset="0"/>
              </a:rPr>
              <a:t>Machines and</a:t>
            </a:r>
          </a:p>
          <a:p>
            <a:pPr algn="ctr"/>
            <a:r>
              <a:rPr lang="en-IN" sz="6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6600" dirty="0" smtClean="0">
                <a:latin typeface="Times New Roman" pitchFamily="18" charset="0"/>
                <a:cs typeface="Times New Roman" pitchFamily="18" charset="0"/>
              </a:rPr>
              <a:t>Instruments</a:t>
            </a:r>
            <a:endParaRPr lang="en-US" sz="6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5965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83" y="181544"/>
            <a:ext cx="7820938" cy="1479096"/>
          </a:xfrm>
        </p:spPr>
        <p:txBody>
          <a:bodyPr>
            <a:noAutofit/>
          </a:bodyPr>
          <a:lstStyle/>
          <a:p>
            <a:r>
              <a:rPr lang="en-IN" sz="11000" dirty="0" smtClean="0">
                <a:latin typeface="Times New Roman" pitchFamily="18" charset="0"/>
                <a:cs typeface="Times New Roman" pitchFamily="18" charset="0"/>
              </a:rPr>
              <a:t>Machining</a:t>
            </a:r>
            <a:endParaRPr lang="en-IN" sz="11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8250" y="1768163"/>
            <a:ext cx="8399004" cy="3844362"/>
          </a:xfrm>
        </p:spPr>
        <p:txBody>
          <a:bodyPr>
            <a:normAutofit lnSpcReduction="10000"/>
          </a:bodyPr>
          <a:lstStyle/>
          <a:p>
            <a:r>
              <a:rPr lang="en-IN" sz="3600" dirty="0" smtClean="0">
                <a:latin typeface="Times New Roman" pitchFamily="18" charset="0"/>
                <a:cs typeface="Times New Roman" pitchFamily="18" charset="0"/>
              </a:rPr>
              <a:t>End cutting machine</a:t>
            </a:r>
          </a:p>
          <a:p>
            <a:r>
              <a:rPr lang="en-IN" sz="3600" dirty="0" smtClean="0">
                <a:latin typeface="Times New Roman" pitchFamily="18" charset="0"/>
                <a:cs typeface="Times New Roman" pitchFamily="18" charset="0"/>
              </a:rPr>
              <a:t>Honing machine</a:t>
            </a:r>
          </a:p>
          <a:p>
            <a:r>
              <a:rPr lang="en-IN" sz="3600" dirty="0" smtClean="0">
                <a:latin typeface="Times New Roman" pitchFamily="18" charset="0"/>
                <a:cs typeface="Times New Roman" pitchFamily="18" charset="0"/>
              </a:rPr>
              <a:t>I/D polishing machine</a:t>
            </a:r>
          </a:p>
          <a:p>
            <a:r>
              <a:rPr lang="en-IN" sz="3600" dirty="0" smtClean="0">
                <a:latin typeface="Times New Roman" pitchFamily="18" charset="0"/>
                <a:cs typeface="Times New Roman" pitchFamily="18" charset="0"/>
              </a:rPr>
              <a:t>O/D polishing and grinding machine</a:t>
            </a:r>
          </a:p>
          <a:p>
            <a:r>
              <a:rPr lang="en-IN" sz="3600" dirty="0" smtClean="0">
                <a:latin typeface="Times New Roman" pitchFamily="18" charset="0"/>
                <a:cs typeface="Times New Roman" pitchFamily="18" charset="0"/>
              </a:rPr>
              <a:t>Lathe</a:t>
            </a:r>
          </a:p>
          <a:p>
            <a:r>
              <a:rPr lang="en-IN" sz="3600" dirty="0" smtClean="0">
                <a:latin typeface="Times New Roman" pitchFamily="18" charset="0"/>
                <a:cs typeface="Times New Roman" pitchFamily="18" charset="0"/>
              </a:rPr>
              <a:t>Pneumatic roller/grinder</a:t>
            </a: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36330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5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7853" y="192061"/>
            <a:ext cx="6980110" cy="1426544"/>
          </a:xfrm>
        </p:spPr>
        <p:txBody>
          <a:bodyPr>
            <a:noAutofit/>
          </a:bodyPr>
          <a:lstStyle/>
          <a:p>
            <a:r>
              <a:rPr lang="en-IN" sz="11000" dirty="0" smtClean="0">
                <a:latin typeface="Times New Roman" pitchFamily="18" charset="0"/>
                <a:cs typeface="Times New Roman" pitchFamily="18" charset="0"/>
              </a:rPr>
              <a:t>Forming</a:t>
            </a:r>
            <a:endParaRPr lang="en-IN" sz="11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0000" y="2514396"/>
            <a:ext cx="5697848" cy="3266294"/>
          </a:xfrm>
        </p:spPr>
        <p:txBody>
          <a:bodyPr>
            <a:normAutofit lnSpcReduction="10000"/>
          </a:bodyPr>
          <a:lstStyle/>
          <a:p>
            <a:r>
              <a:rPr lang="en-IN" sz="3600" dirty="0" smtClean="0">
                <a:latin typeface="Times New Roman" pitchFamily="18" charset="0"/>
                <a:cs typeface="Times New Roman" pitchFamily="18" charset="0"/>
              </a:rPr>
              <a:t>Roller straightening</a:t>
            </a:r>
          </a:p>
          <a:p>
            <a:r>
              <a:rPr lang="en-IN" sz="3600" dirty="0" err="1" smtClean="0">
                <a:latin typeface="Times New Roman" pitchFamily="18" charset="0"/>
                <a:cs typeface="Times New Roman" pitchFamily="18" charset="0"/>
              </a:rPr>
              <a:t>Pilgering</a:t>
            </a:r>
            <a:endParaRPr lang="en-IN" sz="36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3600" dirty="0" smtClean="0">
                <a:latin typeface="Times New Roman" pitchFamily="18" charset="0"/>
                <a:cs typeface="Times New Roman" pitchFamily="18" charset="0"/>
              </a:rPr>
              <a:t>Alkali degreasing</a:t>
            </a:r>
          </a:p>
          <a:p>
            <a:r>
              <a:rPr lang="en-IN" sz="3600" dirty="0" smtClean="0">
                <a:latin typeface="Times New Roman" pitchFamily="18" charset="0"/>
                <a:cs typeface="Times New Roman" pitchFamily="18" charset="0"/>
              </a:rPr>
              <a:t>Autoclaving</a:t>
            </a:r>
          </a:p>
          <a:p>
            <a:r>
              <a:rPr lang="en-IN" sz="3600" dirty="0" smtClean="0">
                <a:latin typeface="Times New Roman" pitchFamily="18" charset="0"/>
                <a:cs typeface="Times New Roman" pitchFamily="18" charset="0"/>
              </a:rPr>
              <a:t>Annealing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543855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718" y="168181"/>
            <a:ext cx="8650014" cy="1723697"/>
          </a:xfrm>
        </p:spPr>
        <p:txBody>
          <a:bodyPr>
            <a:noAutofit/>
          </a:bodyPr>
          <a:lstStyle/>
          <a:p>
            <a:r>
              <a:rPr lang="en-IN" sz="11000" dirty="0" smtClean="0">
                <a:latin typeface="Times New Roman" pitchFamily="18" charset="0"/>
                <a:cs typeface="Times New Roman" pitchFamily="18" charset="0"/>
              </a:rPr>
              <a:t>Quality Check</a:t>
            </a:r>
            <a:endParaRPr lang="en-IN" sz="11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0000" y="2514398"/>
            <a:ext cx="4951614" cy="2929961"/>
          </a:xfrm>
        </p:spPr>
        <p:txBody>
          <a:bodyPr>
            <a:normAutofit/>
          </a:bodyPr>
          <a:lstStyle/>
          <a:p>
            <a:r>
              <a:rPr lang="en-IN" sz="3600" dirty="0" smtClean="0">
                <a:latin typeface="Times New Roman" pitchFamily="18" charset="0"/>
                <a:cs typeface="Times New Roman" pitchFamily="18" charset="0"/>
              </a:rPr>
              <a:t>Ultrasound testing</a:t>
            </a:r>
          </a:p>
          <a:p>
            <a:r>
              <a:rPr lang="en-IN" sz="3600" dirty="0" smtClean="0">
                <a:latin typeface="Times New Roman" pitchFamily="18" charset="0"/>
                <a:cs typeface="Times New Roman" pitchFamily="18" charset="0"/>
              </a:rPr>
              <a:t>Eddy current testing</a:t>
            </a:r>
          </a:p>
          <a:p>
            <a:r>
              <a:rPr lang="en-IN" sz="3600" dirty="0" err="1" smtClean="0">
                <a:latin typeface="Times New Roman" pitchFamily="18" charset="0"/>
                <a:cs typeface="Times New Roman" pitchFamily="18" charset="0"/>
              </a:rPr>
              <a:t>Boroscopy</a:t>
            </a:r>
            <a:endParaRPr lang="en-IN" sz="36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3600" dirty="0" smtClean="0">
                <a:latin typeface="Times New Roman" pitchFamily="18" charset="0"/>
                <a:cs typeface="Times New Roman" pitchFamily="18" charset="0"/>
              </a:rPr>
              <a:t>Pressure testing</a:t>
            </a:r>
            <a:endParaRPr lang="en-IN" sz="3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1337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220" y="336333"/>
            <a:ext cx="6580718" cy="1702675"/>
          </a:xfrm>
        </p:spPr>
        <p:txBody>
          <a:bodyPr>
            <a:normAutofit fontScale="90000"/>
          </a:bodyPr>
          <a:lstStyle/>
          <a:p>
            <a:r>
              <a:rPr lang="en-IN" sz="11000" dirty="0" smtClean="0">
                <a:latin typeface="Times New Roman" pitchFamily="18" charset="0"/>
                <a:cs typeface="Times New Roman" pitchFamily="18" charset="0"/>
              </a:rPr>
              <a:t>Measuring</a:t>
            </a:r>
            <a:endParaRPr lang="en-IN" sz="11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586" y="2133600"/>
            <a:ext cx="6516414" cy="3867807"/>
          </a:xfrm>
        </p:spPr>
        <p:txBody>
          <a:bodyPr>
            <a:normAutofit lnSpcReduction="10000"/>
          </a:bodyPr>
          <a:lstStyle/>
          <a:p>
            <a:r>
              <a:rPr lang="en-IN" sz="3600" dirty="0" smtClean="0">
                <a:latin typeface="Times New Roman" pitchFamily="18" charset="0"/>
                <a:cs typeface="Times New Roman" pitchFamily="18" charset="0"/>
              </a:rPr>
              <a:t>Measuring tape</a:t>
            </a:r>
          </a:p>
          <a:p>
            <a:r>
              <a:rPr lang="en-IN" sz="3600" dirty="0" smtClean="0">
                <a:latin typeface="Times New Roman" pitchFamily="18" charset="0"/>
                <a:cs typeface="Times New Roman" pitchFamily="18" charset="0"/>
              </a:rPr>
              <a:t>π (Pi) Tape, </a:t>
            </a:r>
            <a:r>
              <a:rPr lang="en-IN" sz="3600" dirty="0" err="1" smtClean="0">
                <a:latin typeface="Times New Roman" pitchFamily="18" charset="0"/>
                <a:cs typeface="Times New Roman" pitchFamily="18" charset="0"/>
              </a:rPr>
              <a:t>Vernier</a:t>
            </a:r>
            <a:r>
              <a:rPr lang="en-IN" sz="3600" dirty="0" smtClean="0">
                <a:latin typeface="Times New Roman" pitchFamily="18" charset="0"/>
                <a:cs typeface="Times New Roman" pitchFamily="18" charset="0"/>
              </a:rPr>
              <a:t> Callipers</a:t>
            </a:r>
          </a:p>
          <a:p>
            <a:r>
              <a:rPr lang="en-IN" sz="3600" dirty="0" smtClean="0">
                <a:latin typeface="Times New Roman" pitchFamily="18" charset="0"/>
                <a:cs typeface="Times New Roman" pitchFamily="18" charset="0"/>
              </a:rPr>
              <a:t>Bore gauge</a:t>
            </a:r>
          </a:p>
          <a:p>
            <a:r>
              <a:rPr lang="en-IN" sz="3600" dirty="0" smtClean="0">
                <a:latin typeface="Times New Roman" pitchFamily="18" charset="0"/>
                <a:cs typeface="Times New Roman" pitchFamily="18" charset="0"/>
              </a:rPr>
              <a:t>Skid stylus</a:t>
            </a:r>
          </a:p>
          <a:p>
            <a:r>
              <a:rPr lang="en-IN" sz="3600" dirty="0" smtClean="0">
                <a:latin typeface="Times New Roman" pitchFamily="18" charset="0"/>
                <a:cs typeface="Times New Roman" pitchFamily="18" charset="0"/>
              </a:rPr>
              <a:t>Snap gauge, </a:t>
            </a:r>
            <a:r>
              <a:rPr lang="en-IN" sz="3600" dirty="0" err="1" smtClean="0">
                <a:latin typeface="Times New Roman" pitchFamily="18" charset="0"/>
                <a:cs typeface="Times New Roman" pitchFamily="18" charset="0"/>
              </a:rPr>
              <a:t>Ovality</a:t>
            </a:r>
            <a:r>
              <a:rPr lang="en-IN" sz="3600" dirty="0" smtClean="0">
                <a:latin typeface="Times New Roman" pitchFamily="18" charset="0"/>
                <a:cs typeface="Times New Roman" pitchFamily="18" charset="0"/>
              </a:rPr>
              <a:t> snap gauge</a:t>
            </a:r>
          </a:p>
          <a:p>
            <a:r>
              <a:rPr lang="en-IN" sz="3600" dirty="0" smtClean="0">
                <a:latin typeface="Times New Roman" pitchFamily="18" charset="0"/>
                <a:cs typeface="Times New Roman" pitchFamily="18" charset="0"/>
              </a:rPr>
              <a:t>Dial test indicator, Bow foot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97167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5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" y="609600"/>
            <a:ext cx="8946680" cy="540147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0" cap="none" spc="0" dirty="0" smtClean="0">
                <a:ln w="0"/>
                <a:latin typeface="Times New Roman" pitchFamily="18" charset="0"/>
                <a:cs typeface="Times New Roman" pitchFamily="18" charset="0"/>
              </a:rPr>
              <a:t>Tube</a:t>
            </a:r>
          </a:p>
          <a:p>
            <a:pPr algn="ctr"/>
            <a:r>
              <a:rPr lang="en-US" sz="11500" b="0" cap="none" spc="0" dirty="0" smtClean="0">
                <a:ln w="0"/>
                <a:latin typeface="Times New Roman" pitchFamily="18" charset="0"/>
                <a:cs typeface="Times New Roman" pitchFamily="18" charset="0"/>
              </a:rPr>
              <a:t>Manufacturing</a:t>
            </a:r>
          </a:p>
          <a:p>
            <a:pPr algn="ctr"/>
            <a:r>
              <a:rPr lang="en-US" sz="11500" b="0" cap="none" spc="0" dirty="0" smtClean="0">
                <a:ln w="0"/>
                <a:latin typeface="Times New Roman" pitchFamily="18" charset="0"/>
                <a:cs typeface="Times New Roman" pitchFamily="18" charset="0"/>
              </a:rPr>
              <a:t>Process</a:t>
            </a:r>
            <a:endParaRPr lang="en-US" sz="11500" b="0" cap="none" spc="0" dirty="0">
              <a:ln w="0"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7" name="Group 3"/>
          <p:cNvGrpSpPr>
            <a:grpSpLocks/>
          </p:cNvGrpSpPr>
          <p:nvPr/>
        </p:nvGrpSpPr>
        <p:grpSpPr bwMode="auto">
          <a:xfrm>
            <a:off x="685800" y="0"/>
            <a:ext cx="7924800" cy="6857999"/>
            <a:chOff x="1634" y="3258"/>
            <a:chExt cx="8641" cy="12004"/>
          </a:xfrm>
        </p:grpSpPr>
        <p:grpSp>
          <p:nvGrpSpPr>
            <p:cNvPr id="1028" name="Group 4"/>
            <p:cNvGrpSpPr>
              <a:grpSpLocks/>
            </p:cNvGrpSpPr>
            <p:nvPr/>
          </p:nvGrpSpPr>
          <p:grpSpPr bwMode="auto">
            <a:xfrm>
              <a:off x="1634" y="3258"/>
              <a:ext cx="8641" cy="12004"/>
              <a:chOff x="1505" y="1149"/>
              <a:chExt cx="9445" cy="13451"/>
            </a:xfrm>
          </p:grpSpPr>
          <p:grpSp>
            <p:nvGrpSpPr>
              <p:cNvPr id="1029" name="Group 5"/>
              <p:cNvGrpSpPr>
                <a:grpSpLocks/>
              </p:cNvGrpSpPr>
              <p:nvPr/>
            </p:nvGrpSpPr>
            <p:grpSpPr bwMode="auto">
              <a:xfrm>
                <a:off x="1505" y="1203"/>
                <a:ext cx="9445" cy="13397"/>
                <a:chOff x="1505" y="1203"/>
                <a:chExt cx="9445" cy="13397"/>
              </a:xfrm>
            </p:grpSpPr>
            <p:grpSp>
              <p:nvGrpSpPr>
                <p:cNvPr id="1030" name="Group 6"/>
                <p:cNvGrpSpPr>
                  <a:grpSpLocks/>
                </p:cNvGrpSpPr>
                <p:nvPr/>
              </p:nvGrpSpPr>
              <p:grpSpPr bwMode="auto">
                <a:xfrm>
                  <a:off x="4914" y="1668"/>
                  <a:ext cx="6036" cy="12932"/>
                  <a:chOff x="396" y="1055"/>
                  <a:chExt cx="6036" cy="12932"/>
                </a:xfrm>
              </p:grpSpPr>
              <p:grpSp>
                <p:nvGrpSpPr>
                  <p:cNvPr id="1031" name="Group 7"/>
                  <p:cNvGrpSpPr>
                    <a:grpSpLocks/>
                  </p:cNvGrpSpPr>
                  <p:nvPr/>
                </p:nvGrpSpPr>
                <p:grpSpPr bwMode="auto">
                  <a:xfrm>
                    <a:off x="396" y="1055"/>
                    <a:ext cx="4865" cy="12932"/>
                    <a:chOff x="4590" y="1493"/>
                    <a:chExt cx="4865" cy="12932"/>
                  </a:xfrm>
                </p:grpSpPr>
                <p:cxnSp>
                  <p:nvCxnSpPr>
                    <p:cNvPr id="1032" name="AutoShape 8"/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9455" y="1509"/>
                      <a:ext cx="0" cy="247"/>
                    </a:xfrm>
                    <a:prstGeom prst="straightConnector1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 type="triangle" w="med" len="med"/>
                    </a:ln>
                  </p:spPr>
                </p:cxnSp>
                <p:cxnSp>
                  <p:nvCxnSpPr>
                    <p:cNvPr id="1033" name="AutoShape 9"/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8094" y="1496"/>
                      <a:ext cx="1361" cy="0"/>
                    </a:xfrm>
                    <a:prstGeom prst="straightConnector1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</p:cxnSp>
                <p:grpSp>
                  <p:nvGrpSpPr>
                    <p:cNvPr id="1034" name="Group 1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590" y="1493"/>
                      <a:ext cx="3526" cy="12932"/>
                      <a:chOff x="4590" y="1493"/>
                      <a:chExt cx="3526" cy="12932"/>
                    </a:xfrm>
                  </p:grpSpPr>
                  <p:grpSp>
                    <p:nvGrpSpPr>
                      <p:cNvPr id="1035" name="Group 11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590" y="14035"/>
                        <a:ext cx="3512" cy="390"/>
                        <a:chOff x="4624" y="14339"/>
                        <a:chExt cx="3512" cy="390"/>
                      </a:xfrm>
                    </p:grpSpPr>
                    <p:cxnSp>
                      <p:nvCxnSpPr>
                        <p:cNvPr id="1036" name="AutoShape 12"/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>
                          <a:off x="4624" y="14339"/>
                          <a:ext cx="0" cy="389"/>
                        </a:xfrm>
                        <a:prstGeom prst="straightConnector1">
                          <a:avLst/>
                        </a:prstGeom>
                        <a:noFill/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</p:cxnSp>
                    <p:cxnSp>
                      <p:nvCxnSpPr>
                        <p:cNvPr id="1037" name="AutoShape 13"/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>
                          <a:off x="4624" y="14728"/>
                          <a:ext cx="3512" cy="1"/>
                        </a:xfrm>
                        <a:prstGeom prst="straightConnector1">
                          <a:avLst/>
                        </a:prstGeom>
                        <a:noFill/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</p:cxnSp>
                  </p:grpSp>
                  <p:cxnSp>
                    <p:nvCxnSpPr>
                      <p:cNvPr id="1038" name="AutoShape 14"/>
                      <p:cNvCxnSpPr>
                        <a:cxnSpLocks noChangeShapeType="1"/>
                      </p:cNvCxnSpPr>
                      <p:nvPr/>
                    </p:nvCxnSpPr>
                    <p:spPr bwMode="auto">
                      <a:xfrm>
                        <a:off x="8094" y="1493"/>
                        <a:ext cx="22" cy="12932"/>
                      </a:xfrm>
                      <a:prstGeom prst="straightConnector1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</p:cxnSp>
                </p:grpSp>
              </p:grpSp>
              <p:grpSp>
                <p:nvGrpSpPr>
                  <p:cNvPr id="1039" name="Group 15"/>
                  <p:cNvGrpSpPr>
                    <a:grpSpLocks/>
                  </p:cNvGrpSpPr>
                  <p:nvPr/>
                </p:nvGrpSpPr>
                <p:grpSpPr bwMode="auto">
                  <a:xfrm>
                    <a:off x="4093" y="1339"/>
                    <a:ext cx="2339" cy="4893"/>
                    <a:chOff x="4555" y="1647"/>
                    <a:chExt cx="2339" cy="4893"/>
                  </a:xfrm>
                </p:grpSpPr>
                <p:grpSp>
                  <p:nvGrpSpPr>
                    <p:cNvPr id="1040" name="Group 1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555" y="1647"/>
                      <a:ext cx="2320" cy="571"/>
                      <a:chOff x="6908" y="1318"/>
                      <a:chExt cx="2320" cy="571"/>
                    </a:xfrm>
                  </p:grpSpPr>
                  <p:sp>
                    <p:nvSpPr>
                      <p:cNvPr id="1041" name="Rectangle 17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6908" y="1318"/>
                        <a:ext cx="2320" cy="459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ts val="100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10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pitchFamily="34" charset="0"/>
                          </a:rPr>
                          <a:t>Sizing</a:t>
                        </a:r>
                        <a:endPara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cxnSp>
                    <p:nvCxnSpPr>
                      <p:cNvPr id="1042" name="AutoShape 18"/>
                      <p:cNvCxnSpPr>
                        <a:cxnSpLocks noChangeShapeType="1"/>
                      </p:cNvCxnSpPr>
                      <p:nvPr/>
                    </p:nvCxnSpPr>
                    <p:spPr bwMode="auto">
                      <a:xfrm>
                        <a:off x="8070" y="1808"/>
                        <a:ext cx="1" cy="81"/>
                      </a:xfrm>
                      <a:prstGeom prst="straightConnector1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 type="triangle" w="med" len="med"/>
                      </a:ln>
                    </p:spPr>
                  </p:cxnSp>
                </p:grpSp>
                <p:grpSp>
                  <p:nvGrpSpPr>
                    <p:cNvPr id="1043" name="Group 1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556" y="2781"/>
                      <a:ext cx="2338" cy="3759"/>
                      <a:chOff x="4200" y="2554"/>
                      <a:chExt cx="2338" cy="3759"/>
                    </a:xfrm>
                  </p:grpSpPr>
                  <p:grpSp>
                    <p:nvGrpSpPr>
                      <p:cNvPr id="1044" name="Group 20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200" y="3098"/>
                        <a:ext cx="2320" cy="556"/>
                        <a:chOff x="4750" y="1166"/>
                        <a:chExt cx="2320" cy="517"/>
                      </a:xfrm>
                    </p:grpSpPr>
                    <p:sp>
                      <p:nvSpPr>
                        <p:cNvPr id="1045" name="Rectangle 2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750" y="1166"/>
                          <a:ext cx="2320" cy="409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ts val="100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10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pitchFamily="34" charset="0"/>
                            </a:rPr>
                            <a:t>Lathe operations</a:t>
                          </a:r>
                          <a:endParaRPr kumimoji="0" lang="en-US" sz="18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cxnSp>
                      <p:nvCxnSpPr>
                        <p:cNvPr id="1046" name="AutoShape 22"/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>
                          <a:off x="5911" y="1602"/>
                          <a:ext cx="0" cy="81"/>
                        </a:xfrm>
                        <a:prstGeom prst="straightConnector1">
                          <a:avLst/>
                        </a:prstGeom>
                        <a:noFill/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 type="triangle" w="med" len="med"/>
                        </a:ln>
                      </p:spPr>
                    </p:cxnSp>
                  </p:grpSp>
                  <p:grpSp>
                    <p:nvGrpSpPr>
                      <p:cNvPr id="1047" name="Group 23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200" y="3649"/>
                        <a:ext cx="2320" cy="556"/>
                        <a:chOff x="4750" y="1166"/>
                        <a:chExt cx="2320" cy="517"/>
                      </a:xfrm>
                    </p:grpSpPr>
                    <p:sp>
                      <p:nvSpPr>
                        <p:cNvPr id="1048" name="Rectangle 2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750" y="1166"/>
                          <a:ext cx="2320" cy="409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ts val="100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10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pitchFamily="34" charset="0"/>
                            </a:rPr>
                            <a:t>Weight of tube</a:t>
                          </a:r>
                          <a:endParaRPr kumimoji="0" lang="en-US" sz="18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cxnSp>
                      <p:nvCxnSpPr>
                        <p:cNvPr id="1049" name="AutoShape 25"/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>
                          <a:off x="5911" y="1602"/>
                          <a:ext cx="0" cy="81"/>
                        </a:xfrm>
                        <a:prstGeom prst="straightConnector1">
                          <a:avLst/>
                        </a:prstGeom>
                        <a:noFill/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 type="triangle" w="med" len="med"/>
                        </a:ln>
                      </p:spPr>
                    </p:cxnSp>
                  </p:grpSp>
                  <p:grpSp>
                    <p:nvGrpSpPr>
                      <p:cNvPr id="1050" name="Group 26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206" y="4207"/>
                        <a:ext cx="2320" cy="556"/>
                        <a:chOff x="4750" y="1166"/>
                        <a:chExt cx="2320" cy="517"/>
                      </a:xfrm>
                    </p:grpSpPr>
                    <p:sp>
                      <p:nvSpPr>
                        <p:cNvPr id="1051" name="Rectangle 2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750" y="1166"/>
                          <a:ext cx="2320" cy="409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ts val="100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10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pitchFamily="34" charset="0"/>
                            </a:rPr>
                            <a:t>Autoclaving</a:t>
                          </a:r>
                          <a:endParaRPr kumimoji="0" lang="en-US" sz="18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cxnSp>
                      <p:nvCxnSpPr>
                        <p:cNvPr id="1052" name="AutoShape 28"/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>
                          <a:off x="5911" y="1602"/>
                          <a:ext cx="0" cy="81"/>
                        </a:xfrm>
                        <a:prstGeom prst="straightConnector1">
                          <a:avLst/>
                        </a:prstGeom>
                        <a:noFill/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 type="triangle" w="med" len="med"/>
                        </a:ln>
                      </p:spPr>
                    </p:cxnSp>
                  </p:grpSp>
                  <p:grpSp>
                    <p:nvGrpSpPr>
                      <p:cNvPr id="1053" name="Group 29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212" y="4763"/>
                        <a:ext cx="2320" cy="556"/>
                        <a:chOff x="4750" y="1166"/>
                        <a:chExt cx="2320" cy="517"/>
                      </a:xfrm>
                    </p:grpSpPr>
                    <p:sp>
                      <p:nvSpPr>
                        <p:cNvPr id="1054" name="Rectangle 30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750" y="1166"/>
                          <a:ext cx="2320" cy="409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ts val="100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10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pitchFamily="34" charset="0"/>
                            </a:rPr>
                            <a:t>Hand Straightening</a:t>
                          </a:r>
                          <a:endParaRPr kumimoji="0" lang="en-US" sz="18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cxnSp>
                      <p:nvCxnSpPr>
                        <p:cNvPr id="1055" name="AutoShape 31"/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>
                          <a:off x="5911" y="1602"/>
                          <a:ext cx="0" cy="81"/>
                        </a:xfrm>
                        <a:prstGeom prst="straightConnector1">
                          <a:avLst/>
                        </a:prstGeom>
                        <a:noFill/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 type="triangle" w="med" len="med"/>
                        </a:ln>
                      </p:spPr>
                    </p:cxnSp>
                  </p:grpSp>
                  <p:grpSp>
                    <p:nvGrpSpPr>
                      <p:cNvPr id="1056" name="Group 32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218" y="5323"/>
                        <a:ext cx="2320" cy="556"/>
                        <a:chOff x="4750" y="1166"/>
                        <a:chExt cx="2320" cy="517"/>
                      </a:xfrm>
                    </p:grpSpPr>
                    <p:sp>
                      <p:nvSpPr>
                        <p:cNvPr id="1057" name="Rectangle 3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750" y="1166"/>
                          <a:ext cx="2320" cy="409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ts val="100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10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pitchFamily="34" charset="0"/>
                            </a:rPr>
                            <a:t>Quality Check</a:t>
                          </a:r>
                          <a:endParaRPr kumimoji="0" lang="en-US" sz="18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cxnSp>
                      <p:nvCxnSpPr>
                        <p:cNvPr id="1058" name="AutoShape 34"/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>
                          <a:off x="5911" y="1602"/>
                          <a:ext cx="0" cy="81"/>
                        </a:xfrm>
                        <a:prstGeom prst="straightConnector1">
                          <a:avLst/>
                        </a:prstGeom>
                        <a:noFill/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 type="triangle" w="med" len="med"/>
                        </a:ln>
                      </p:spPr>
                    </p:cxnSp>
                  </p:grpSp>
                  <p:sp>
                    <p:nvSpPr>
                      <p:cNvPr id="1059" name="Rectangle 35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218" y="5873"/>
                        <a:ext cx="2320" cy="44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ts val="100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10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pitchFamily="34" charset="0"/>
                          </a:rPr>
                          <a:t>Dispatch</a:t>
                        </a:r>
                        <a:endPara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grpSp>
                    <p:nvGrpSpPr>
                      <p:cNvPr id="1060" name="Group 36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200" y="2554"/>
                        <a:ext cx="2320" cy="556"/>
                        <a:chOff x="4750" y="1166"/>
                        <a:chExt cx="2320" cy="517"/>
                      </a:xfrm>
                    </p:grpSpPr>
                    <p:sp>
                      <p:nvSpPr>
                        <p:cNvPr id="1061" name="Rectangle 3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750" y="1166"/>
                          <a:ext cx="2320" cy="409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ts val="100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10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pitchFamily="34" charset="0"/>
                            </a:rPr>
                            <a:t>HWBC &amp; HWC</a:t>
                          </a:r>
                          <a:endParaRPr kumimoji="0" lang="en-US" sz="18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cxnSp>
                      <p:nvCxnSpPr>
                        <p:cNvPr id="1062" name="AutoShape 38"/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>
                          <a:off x="5911" y="1602"/>
                          <a:ext cx="0" cy="81"/>
                        </a:xfrm>
                        <a:prstGeom prst="straightConnector1">
                          <a:avLst/>
                        </a:prstGeom>
                        <a:noFill/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 type="triangle" w="med" len="med"/>
                        </a:ln>
                      </p:spPr>
                    </p:cxnSp>
                  </p:grpSp>
                </p:grpSp>
                <p:grpSp>
                  <p:nvGrpSpPr>
                    <p:cNvPr id="1063" name="Group 3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555" y="2218"/>
                      <a:ext cx="2320" cy="570"/>
                      <a:chOff x="6894" y="1889"/>
                      <a:chExt cx="2320" cy="570"/>
                    </a:xfrm>
                  </p:grpSpPr>
                  <p:sp>
                    <p:nvSpPr>
                      <p:cNvPr id="1064" name="Rectangle 40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6894" y="1889"/>
                        <a:ext cx="2320" cy="459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ts val="100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10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pitchFamily="34" charset="0"/>
                          </a:rPr>
                          <a:t>Pressure Testing</a:t>
                        </a:r>
                        <a:endPara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cxnSp>
                    <p:nvCxnSpPr>
                      <p:cNvPr id="1065" name="AutoShape 41"/>
                      <p:cNvCxnSpPr>
                        <a:cxnSpLocks noChangeShapeType="1"/>
                      </p:cNvCxnSpPr>
                      <p:nvPr/>
                    </p:nvCxnSpPr>
                    <p:spPr bwMode="auto">
                      <a:xfrm>
                        <a:off x="8090" y="2378"/>
                        <a:ext cx="1" cy="81"/>
                      </a:xfrm>
                      <a:prstGeom prst="straightConnector1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 type="triangle" w="med" len="med"/>
                      </a:ln>
                    </p:spPr>
                  </p:cxnSp>
                </p:grpSp>
              </p:grpSp>
            </p:grpSp>
            <p:grpSp>
              <p:nvGrpSpPr>
                <p:cNvPr id="1066" name="Group 42"/>
                <p:cNvGrpSpPr>
                  <a:grpSpLocks/>
                </p:cNvGrpSpPr>
                <p:nvPr/>
              </p:nvGrpSpPr>
              <p:grpSpPr bwMode="auto">
                <a:xfrm>
                  <a:off x="1505" y="1203"/>
                  <a:ext cx="6838" cy="13011"/>
                  <a:chOff x="1505" y="1203"/>
                  <a:chExt cx="6838" cy="13011"/>
                </a:xfrm>
              </p:grpSpPr>
              <p:grpSp>
                <p:nvGrpSpPr>
                  <p:cNvPr id="1067" name="Group 43"/>
                  <p:cNvGrpSpPr>
                    <a:grpSpLocks/>
                  </p:cNvGrpSpPr>
                  <p:nvPr/>
                </p:nvGrpSpPr>
                <p:grpSpPr bwMode="auto">
                  <a:xfrm>
                    <a:off x="3753" y="1203"/>
                    <a:ext cx="2320" cy="3908"/>
                    <a:chOff x="3502" y="1971"/>
                    <a:chExt cx="2320" cy="3908"/>
                  </a:xfrm>
                </p:grpSpPr>
                <p:grpSp>
                  <p:nvGrpSpPr>
                    <p:cNvPr id="1068" name="Group 4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502" y="1971"/>
                      <a:ext cx="2320" cy="2222"/>
                      <a:chOff x="3502" y="1971"/>
                      <a:chExt cx="2320" cy="2222"/>
                    </a:xfrm>
                  </p:grpSpPr>
                  <p:grpSp>
                    <p:nvGrpSpPr>
                      <p:cNvPr id="1069" name="Group 45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502" y="1971"/>
                        <a:ext cx="2320" cy="517"/>
                        <a:chOff x="4510" y="926"/>
                        <a:chExt cx="2320" cy="517"/>
                      </a:xfrm>
                    </p:grpSpPr>
                    <p:sp>
                      <p:nvSpPr>
                        <p:cNvPr id="1070" name="Rectangle 46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510" y="926"/>
                          <a:ext cx="2320" cy="409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ts val="100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10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pitchFamily="34" charset="0"/>
                            </a:rPr>
                            <a:t>Extrusion</a:t>
                          </a:r>
                          <a:endParaRPr kumimoji="0" lang="en-US" sz="18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cxnSp>
                      <p:nvCxnSpPr>
                        <p:cNvPr id="1071" name="AutoShape 47"/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>
                          <a:off x="5671" y="1362"/>
                          <a:ext cx="0" cy="81"/>
                        </a:xfrm>
                        <a:prstGeom prst="straightConnector1">
                          <a:avLst/>
                        </a:prstGeom>
                        <a:noFill/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 type="triangle" w="med" len="med"/>
                        </a:ln>
                      </p:spPr>
                    </p:cxnSp>
                  </p:grpSp>
                  <p:grpSp>
                    <p:nvGrpSpPr>
                      <p:cNvPr id="1072" name="Group 48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502" y="2488"/>
                        <a:ext cx="2320" cy="574"/>
                        <a:chOff x="4510" y="1468"/>
                        <a:chExt cx="2320" cy="574"/>
                      </a:xfrm>
                    </p:grpSpPr>
                    <p:sp>
                      <p:nvSpPr>
                        <p:cNvPr id="1073" name="Rectangle 4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510" y="1468"/>
                          <a:ext cx="2320" cy="458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ts val="100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10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pitchFamily="34" charset="0"/>
                            </a:rPr>
                            <a:t>Dejacketing</a:t>
                          </a:r>
                          <a:endParaRPr kumimoji="0" lang="en-US" sz="18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cxnSp>
                      <p:nvCxnSpPr>
                        <p:cNvPr id="1074" name="AutoShape 50"/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>
                          <a:off x="5673" y="1961"/>
                          <a:ext cx="0" cy="81"/>
                        </a:xfrm>
                        <a:prstGeom prst="straightConnector1">
                          <a:avLst/>
                        </a:prstGeom>
                        <a:noFill/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 type="triangle" w="med" len="med"/>
                        </a:ln>
                      </p:spPr>
                    </p:cxnSp>
                  </p:grpSp>
                  <p:grpSp>
                    <p:nvGrpSpPr>
                      <p:cNvPr id="1075" name="Group 51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502" y="3062"/>
                        <a:ext cx="2320" cy="565"/>
                        <a:chOff x="4510" y="2057"/>
                        <a:chExt cx="2320" cy="565"/>
                      </a:xfrm>
                    </p:grpSpPr>
                    <p:sp>
                      <p:nvSpPr>
                        <p:cNvPr id="1076" name="Rectangle 52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510" y="2057"/>
                          <a:ext cx="2320" cy="458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ts val="100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10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pitchFamily="34" charset="0"/>
                            </a:rPr>
                            <a:t>Roller Straightening</a:t>
                          </a:r>
                          <a:endParaRPr kumimoji="0" lang="en-US" sz="18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cxnSp>
                      <p:nvCxnSpPr>
                        <p:cNvPr id="1077" name="AutoShape 53"/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>
                          <a:off x="5676" y="2541"/>
                          <a:ext cx="0" cy="81"/>
                        </a:xfrm>
                        <a:prstGeom prst="straightConnector1">
                          <a:avLst/>
                        </a:prstGeom>
                        <a:noFill/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 type="triangle" w="med" len="med"/>
                        </a:ln>
                      </p:spPr>
                    </p:cxnSp>
                  </p:grpSp>
                  <p:grpSp>
                    <p:nvGrpSpPr>
                      <p:cNvPr id="1078" name="Group 54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502" y="3627"/>
                        <a:ext cx="2320" cy="566"/>
                        <a:chOff x="4520" y="2626"/>
                        <a:chExt cx="2320" cy="566"/>
                      </a:xfrm>
                    </p:grpSpPr>
                    <p:sp>
                      <p:nvSpPr>
                        <p:cNvPr id="1079" name="Rectangle 5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520" y="2626"/>
                          <a:ext cx="2320" cy="458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ts val="100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10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pitchFamily="34" charset="0"/>
                            </a:rPr>
                            <a:t>End Cutting</a:t>
                          </a:r>
                          <a:endParaRPr kumimoji="0" lang="en-US" sz="18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cxnSp>
                      <p:nvCxnSpPr>
                        <p:cNvPr id="1080" name="AutoShape 56"/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>
                          <a:off x="5681" y="3111"/>
                          <a:ext cx="0" cy="81"/>
                        </a:xfrm>
                        <a:prstGeom prst="straightConnector1">
                          <a:avLst/>
                        </a:prstGeom>
                        <a:noFill/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 type="triangle" w="med" len="med"/>
                        </a:ln>
                      </p:spPr>
                    </p:cxnSp>
                  </p:grpSp>
                </p:grpSp>
                <p:grpSp>
                  <p:nvGrpSpPr>
                    <p:cNvPr id="1081" name="Group 5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502" y="4193"/>
                      <a:ext cx="2320" cy="1686"/>
                      <a:chOff x="4174" y="4104"/>
                      <a:chExt cx="2320" cy="1686"/>
                    </a:xfrm>
                  </p:grpSpPr>
                  <p:grpSp>
                    <p:nvGrpSpPr>
                      <p:cNvPr id="1082" name="Group 58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174" y="4104"/>
                        <a:ext cx="2320" cy="562"/>
                        <a:chOff x="4525" y="3205"/>
                        <a:chExt cx="2320" cy="562"/>
                      </a:xfrm>
                    </p:grpSpPr>
                    <p:sp>
                      <p:nvSpPr>
                        <p:cNvPr id="1083" name="Rectangle 5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525" y="3205"/>
                          <a:ext cx="2320" cy="458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ts val="100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10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pitchFamily="34" charset="0"/>
                            </a:rPr>
                            <a:t>Degreasing</a:t>
                          </a:r>
                          <a:endParaRPr kumimoji="0" lang="en-US" sz="18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cxnSp>
                      <p:nvCxnSpPr>
                        <p:cNvPr id="1084" name="AutoShape 60"/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>
                          <a:off x="5681" y="3686"/>
                          <a:ext cx="0" cy="81"/>
                        </a:xfrm>
                        <a:prstGeom prst="straightConnector1">
                          <a:avLst/>
                        </a:prstGeom>
                        <a:noFill/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 type="triangle" w="med" len="med"/>
                        </a:ln>
                      </p:spPr>
                    </p:cxnSp>
                  </p:grpSp>
                  <p:grpSp>
                    <p:nvGrpSpPr>
                      <p:cNvPr id="1085" name="Group 61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174" y="4666"/>
                        <a:ext cx="2320" cy="562"/>
                        <a:chOff x="4525" y="3205"/>
                        <a:chExt cx="2320" cy="562"/>
                      </a:xfrm>
                    </p:grpSpPr>
                    <p:sp>
                      <p:nvSpPr>
                        <p:cNvPr id="1086" name="Rectangle 62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525" y="3205"/>
                          <a:ext cx="2320" cy="458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ts val="100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10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pitchFamily="34" charset="0"/>
                            </a:rPr>
                            <a:t>Annealing</a:t>
                          </a:r>
                          <a:endParaRPr kumimoji="0" lang="en-US" sz="18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cxnSp>
                      <p:nvCxnSpPr>
                        <p:cNvPr id="1087" name="AutoShape 63"/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>
                          <a:off x="5681" y="3686"/>
                          <a:ext cx="0" cy="81"/>
                        </a:xfrm>
                        <a:prstGeom prst="straightConnector1">
                          <a:avLst/>
                        </a:prstGeom>
                        <a:noFill/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 type="triangle" w="med" len="med"/>
                        </a:ln>
                      </p:spPr>
                    </p:cxnSp>
                  </p:grpSp>
                  <p:grpSp>
                    <p:nvGrpSpPr>
                      <p:cNvPr id="1088" name="Group 64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174" y="5228"/>
                        <a:ext cx="2320" cy="562"/>
                        <a:chOff x="4525" y="3205"/>
                        <a:chExt cx="2320" cy="562"/>
                      </a:xfrm>
                    </p:grpSpPr>
                    <p:sp>
                      <p:nvSpPr>
                        <p:cNvPr id="1089" name="Rectangle 6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525" y="3205"/>
                          <a:ext cx="2320" cy="458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ts val="100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10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pitchFamily="34" charset="0"/>
                            </a:rPr>
                            <a:t>ID Conditioning</a:t>
                          </a:r>
                          <a:endParaRPr kumimoji="0" lang="en-US" sz="18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cxnSp>
                      <p:nvCxnSpPr>
                        <p:cNvPr id="1090" name="AutoShape 66"/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>
                          <a:off x="5681" y="3686"/>
                          <a:ext cx="0" cy="81"/>
                        </a:xfrm>
                        <a:prstGeom prst="straightConnector1">
                          <a:avLst/>
                        </a:prstGeom>
                        <a:noFill/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 type="triangle" w="med" len="med"/>
                        </a:ln>
                      </p:spPr>
                    </p:cxnSp>
                  </p:grpSp>
                </p:grpSp>
              </p:grpSp>
              <p:grpSp>
                <p:nvGrpSpPr>
                  <p:cNvPr id="1091" name="Group 67"/>
                  <p:cNvGrpSpPr>
                    <a:grpSpLocks/>
                  </p:cNvGrpSpPr>
                  <p:nvPr/>
                </p:nvGrpSpPr>
                <p:grpSpPr bwMode="auto">
                  <a:xfrm>
                    <a:off x="1505" y="5113"/>
                    <a:ext cx="6838" cy="9101"/>
                    <a:chOff x="1505" y="5113"/>
                    <a:chExt cx="6838" cy="9101"/>
                  </a:xfrm>
                </p:grpSpPr>
                <p:grpSp>
                  <p:nvGrpSpPr>
                    <p:cNvPr id="1092" name="Group 6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538" y="5113"/>
                      <a:ext cx="6805" cy="5358"/>
                      <a:chOff x="2046" y="4673"/>
                      <a:chExt cx="6805" cy="5358"/>
                    </a:xfrm>
                  </p:grpSpPr>
                  <p:grpSp>
                    <p:nvGrpSpPr>
                      <p:cNvPr id="1093" name="Group 69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046" y="4673"/>
                        <a:ext cx="6805" cy="4234"/>
                        <a:chOff x="1661" y="5051"/>
                        <a:chExt cx="6805" cy="4234"/>
                      </a:xfrm>
                    </p:grpSpPr>
                    <p:grpSp>
                      <p:nvGrpSpPr>
                        <p:cNvPr id="1094" name="Group 70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048" y="5614"/>
                          <a:ext cx="5970" cy="1554"/>
                          <a:chOff x="2730" y="5658"/>
                          <a:chExt cx="5970" cy="1554"/>
                        </a:xfrm>
                      </p:grpSpPr>
                      <p:cxnSp>
                        <p:nvCxnSpPr>
                          <p:cNvPr id="1095" name="AutoShape 71"/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3910" y="5661"/>
                            <a:ext cx="3630" cy="0"/>
                          </a:xfrm>
                          <a:prstGeom prst="straightConnector1">
                            <a:avLst/>
                          </a:prstGeom>
                          <a:noFill/>
                          <a:ln w="127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</p:spPr>
                      </p:cxnSp>
                      <p:cxnSp>
                        <p:nvCxnSpPr>
                          <p:cNvPr id="1096" name="AutoShape 72"/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3900" y="5658"/>
                            <a:ext cx="0" cy="208"/>
                          </a:xfrm>
                          <a:prstGeom prst="straightConnector1">
                            <a:avLst/>
                          </a:prstGeom>
                          <a:noFill/>
                          <a:ln w="9525">
                            <a:solidFill>
                              <a:srgbClr val="000000"/>
                            </a:solidFill>
                            <a:round/>
                            <a:headEnd/>
                            <a:tailEnd type="triangle" w="med" len="med"/>
                          </a:ln>
                        </p:spPr>
                      </p:cxnSp>
                      <p:cxnSp>
                        <p:nvCxnSpPr>
                          <p:cNvPr id="1097" name="AutoShape 73"/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7530" y="5658"/>
                            <a:ext cx="0" cy="208"/>
                          </a:xfrm>
                          <a:prstGeom prst="straightConnector1">
                            <a:avLst/>
                          </a:prstGeom>
                          <a:noFill/>
                          <a:ln w="9525">
                            <a:solidFill>
                              <a:srgbClr val="000000"/>
                            </a:solidFill>
                            <a:round/>
                            <a:headEnd/>
                            <a:tailEnd type="triangle" w="med" len="med"/>
                          </a:ln>
                        </p:spPr>
                      </p:cxnSp>
                      <p:sp>
                        <p:nvSpPr>
                          <p:cNvPr id="1098" name="WordArt 74"/>
                          <p:cNvSpPr>
                            <a:spLocks noChangeArrowheads="1" noChangeShapeType="1" noTextEdit="1"/>
                          </p:cNvSpPr>
                          <p:nvPr/>
                        </p:nvSpPr>
                        <p:spPr bwMode="auto">
                          <a:xfrm>
                            <a:off x="5630" y="5923"/>
                            <a:ext cx="270" cy="290"/>
                          </a:xfrm>
                          <a:prstGeom prst="rect">
                            <a:avLst/>
                          </a:prstGeom>
                        </p:spPr>
                        <p:txBody>
                          <a:bodyPr wrap="none" fromWordArt="1">
                            <a:prstTxWarp prst="textPlain">
                              <a:avLst>
                                <a:gd name="adj" fmla="val 50000"/>
                              </a:avLst>
                            </a:prstTxWarp>
                          </a:bodyPr>
                          <a:lstStyle/>
                          <a:p>
                            <a:pPr algn="ctr" rtl="0"/>
                            <a:r>
                              <a:rPr lang="en-US" sz="1200" b="1" kern="10" spc="0" smtClean="0">
                                <a:ln w="9525">
                                  <a:solidFill>
                                    <a:srgbClr val="000000"/>
                                  </a:solidFill>
                                  <a:round/>
                                  <a:headEnd/>
                                  <a:tailEnd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Times New Roman"/>
                                <a:cs typeface="Times New Roman"/>
                              </a:rPr>
                              <a:t>&amp;</a:t>
                            </a:r>
                            <a:endParaRPr lang="en-US" sz="1200" b="1" kern="10" spc="0">
                              <a:ln w="9525">
                                <a:solidFill>
                                  <a:srgbClr val="000000"/>
                                </a:solidFill>
                                <a:round/>
                                <a:headEnd/>
                                <a:tailEnd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cs typeface="Times New Roman"/>
                            </a:endParaRPr>
                          </a:p>
                        </p:txBody>
                      </p:sp>
                      <p:grpSp>
                        <p:nvGrpSpPr>
                          <p:cNvPr id="1099" name="Group 75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2730" y="5877"/>
                            <a:ext cx="2320" cy="922"/>
                            <a:chOff x="2730" y="5863"/>
                            <a:chExt cx="2320" cy="871"/>
                          </a:xfrm>
                        </p:grpSpPr>
                        <p:sp>
                          <p:nvSpPr>
                            <p:cNvPr id="1100" name="Rectangle 76"/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2730" y="5863"/>
                              <a:ext cx="2320" cy="434"/>
                            </a:xfrm>
                            <a:prstGeom prst="rect">
                              <a:avLst/>
                            </a:prstGeom>
                            <a:noFill/>
                            <a:ln w="1905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:ln>
                          </p:spPr>
                          <p:txBody>
                            <a:bodyPr vert="horz" wrap="square" lIns="91440" tIns="45720" rIns="91440" bIns="45720" numCol="1" anchor="t" anchorCtr="0" compatLnSpc="1">
                              <a:prstTxWarp prst="textNoShape">
                                <a:avLst/>
                              </a:prstTxWarp>
                            </a:bodyPr>
                            <a:lstStyle/>
                            <a:p>
                              <a:pPr marL="0" marR="0" lvl="0" indent="0" algn="r" defTabSz="914400" rtl="0" eaLnBrk="1" fontAlgn="base" latinLnBrk="0" hangingPunct="1">
                                <a:lnSpc>
                                  <a:spcPct val="100000"/>
                                </a:lnSpc>
                                <a:spcBef>
                                  <a:spcPct val="0"/>
                                </a:spcBef>
                                <a:spcAft>
                                  <a:spcPts val="100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</a:pPr>
                              <a:r>
                                <a:rPr kumimoji="0" lang="en-US" sz="1000" b="0" i="0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Times New Roman" pitchFamily="18" charset="0"/>
                                  <a:cs typeface="Arial" pitchFamily="34" charset="0"/>
                                </a:rPr>
                                <a:t>Honing</a:t>
                              </a:r>
                              <a:endParaRPr kumimoji="0" lang="en-US" sz="18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Arial" pitchFamily="34" charset="0"/>
                                <a:cs typeface="Arial" pitchFamily="34" charset="0"/>
                              </a:endParaRPr>
                            </a:p>
                          </p:txBody>
                        </p:sp>
                        <p:sp>
                          <p:nvSpPr>
                            <p:cNvPr id="1101" name="Rectangle 77"/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2730" y="6300"/>
                              <a:ext cx="2320" cy="434"/>
                            </a:xfrm>
                            <a:prstGeom prst="rect">
                              <a:avLst/>
                            </a:prstGeom>
                            <a:noFill/>
                            <a:ln w="1905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:ln>
                          </p:spPr>
                          <p:txBody>
                            <a:bodyPr vert="horz" wrap="square" lIns="91440" tIns="45720" rIns="91440" bIns="45720" numCol="1" anchor="t" anchorCtr="0" compatLnSpc="1">
                              <a:prstTxWarp prst="textNoShape">
                                <a:avLst/>
                              </a:prstTxWarp>
                            </a:bodyPr>
                            <a:lstStyle/>
                            <a:p>
                              <a:pPr marL="0" marR="0" lvl="0" indent="0" algn="r" defTabSz="914400" rtl="0" eaLnBrk="1" fontAlgn="base" latinLnBrk="0" hangingPunct="1">
                                <a:lnSpc>
                                  <a:spcPct val="100000"/>
                                </a:lnSpc>
                                <a:spcBef>
                                  <a:spcPct val="0"/>
                                </a:spcBef>
                                <a:spcAft>
                                  <a:spcPts val="100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</a:pPr>
                              <a:r>
                                <a:rPr kumimoji="0" lang="en-US" sz="1000" b="0" i="0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Times New Roman" pitchFamily="18" charset="0"/>
                                  <a:cs typeface="Arial" pitchFamily="34" charset="0"/>
                                </a:rPr>
                                <a:t>Degreasing</a:t>
                              </a:r>
                              <a:endParaRPr kumimoji="0" lang="en-US" sz="18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Arial" pitchFamily="34" charset="0"/>
                                <a:cs typeface="Arial" pitchFamily="34" charset="0"/>
                              </a:endParaRPr>
                            </a:p>
                          </p:txBody>
                        </p:sp>
                      </p:grpSp>
                      <p:cxnSp>
                        <p:nvCxnSpPr>
                          <p:cNvPr id="1102" name="AutoShape 78"/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3906" y="6790"/>
                            <a:ext cx="0" cy="233"/>
                          </a:xfrm>
                          <a:prstGeom prst="straightConnector1">
                            <a:avLst/>
                          </a:prstGeom>
                          <a:noFill/>
                          <a:ln w="9525">
                            <a:solidFill>
                              <a:srgbClr val="000000"/>
                            </a:solidFill>
                            <a:round/>
                            <a:headEnd/>
                            <a:tailEnd type="triangle" w="med" len="med"/>
                          </a:ln>
                        </p:spPr>
                      </p:cxnSp>
                      <p:sp>
                        <p:nvSpPr>
                          <p:cNvPr id="1103" name="Rectangle 79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6380" y="5859"/>
                            <a:ext cx="2320" cy="477"/>
                          </a:xfrm>
                          <a:prstGeom prst="rect">
                            <a:avLst/>
                          </a:prstGeom>
                          <a:noFill/>
                          <a:ln w="1905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algn="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ts val="100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0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pitchFamily="34" charset="0"/>
                              </a:rPr>
                              <a:t>OD Grinding</a:t>
                            </a:r>
                            <a:endParaRPr kumimoji="0" lang="en-US" sz="1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  <p:cxnSp>
                        <p:nvCxnSpPr>
                          <p:cNvPr id="1104" name="AutoShape 80"/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7556" y="6328"/>
                            <a:ext cx="0" cy="688"/>
                          </a:xfrm>
                          <a:prstGeom prst="straightConnector1">
                            <a:avLst/>
                          </a:prstGeom>
                          <a:noFill/>
                          <a:ln w="9525">
                            <a:solidFill>
                              <a:srgbClr val="000000"/>
                            </a:solidFill>
                            <a:round/>
                            <a:headEnd/>
                            <a:tailEnd type="triangle" w="med" len="med"/>
                          </a:ln>
                        </p:spPr>
                      </p:cxnSp>
                      <p:cxnSp>
                        <p:nvCxnSpPr>
                          <p:cNvPr id="1105" name="AutoShape 81"/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3903" y="7007"/>
                            <a:ext cx="3653" cy="0"/>
                          </a:xfrm>
                          <a:prstGeom prst="straightConnector1">
                            <a:avLst/>
                          </a:prstGeom>
                          <a:noFill/>
                          <a:ln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</p:spPr>
                      </p:cxnSp>
                      <p:cxnSp>
                        <p:nvCxnSpPr>
                          <p:cNvPr id="1106" name="AutoShape 82"/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5746" y="7004"/>
                            <a:ext cx="0" cy="208"/>
                          </a:xfrm>
                          <a:prstGeom prst="straightConnector1">
                            <a:avLst/>
                          </a:prstGeom>
                          <a:noFill/>
                          <a:ln w="9525">
                            <a:solidFill>
                              <a:srgbClr val="000000"/>
                            </a:solidFill>
                            <a:round/>
                            <a:headEnd/>
                            <a:tailEnd type="triangle" w="med" len="med"/>
                          </a:ln>
                        </p:spPr>
                      </p:cxnSp>
                    </p:grpSp>
                    <p:grpSp>
                      <p:nvGrpSpPr>
                        <p:cNvPr id="1107" name="Group 83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873" y="5051"/>
                          <a:ext cx="2320" cy="562"/>
                          <a:chOff x="4525" y="3205"/>
                          <a:chExt cx="2320" cy="562"/>
                        </a:xfrm>
                      </p:grpSpPr>
                      <p:sp>
                        <p:nvSpPr>
                          <p:cNvPr id="1108" name="Rectangle 84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4525" y="3205"/>
                            <a:ext cx="2320" cy="458"/>
                          </a:xfrm>
                          <a:prstGeom prst="rect">
                            <a:avLst/>
                          </a:prstGeom>
                          <a:noFill/>
                          <a:ln w="1905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ts val="100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0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pitchFamily="34" charset="0"/>
                              </a:rPr>
                              <a:t>Roller Straightening</a:t>
                            </a:r>
                            <a:endParaRPr kumimoji="0" lang="en-US" sz="1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  <p:cxnSp>
                        <p:nvCxnSpPr>
                          <p:cNvPr id="1109" name="AutoShape 85"/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5681" y="3686"/>
                            <a:ext cx="0" cy="81"/>
                          </a:xfrm>
                          <a:prstGeom prst="straightConnector1">
                            <a:avLst/>
                          </a:prstGeom>
                          <a:noFill/>
                          <a:ln w="9525">
                            <a:solidFill>
                              <a:srgbClr val="000000"/>
                            </a:solidFill>
                            <a:round/>
                            <a:headEnd/>
                            <a:tailEnd type="triangle" w="med" len="med"/>
                          </a:ln>
                        </p:spPr>
                      </p:cxnSp>
                    </p:grpSp>
                    <p:grpSp>
                      <p:nvGrpSpPr>
                        <p:cNvPr id="1110" name="Group 86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886" y="7152"/>
                          <a:ext cx="2320" cy="562"/>
                          <a:chOff x="4525" y="3205"/>
                          <a:chExt cx="2320" cy="562"/>
                        </a:xfrm>
                      </p:grpSpPr>
                      <p:sp>
                        <p:nvSpPr>
                          <p:cNvPr id="1111" name="Rectangle 87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4525" y="3205"/>
                            <a:ext cx="2320" cy="458"/>
                          </a:xfrm>
                          <a:prstGeom prst="rect">
                            <a:avLst/>
                          </a:prstGeom>
                          <a:noFill/>
                          <a:ln w="1905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ts val="100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0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pitchFamily="34" charset="0"/>
                              </a:rPr>
                              <a:t>Quality Check</a:t>
                            </a:r>
                            <a:endParaRPr kumimoji="0" lang="en-US" sz="1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  <p:cxnSp>
                        <p:nvCxnSpPr>
                          <p:cNvPr id="1112" name="AutoShape 88"/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5681" y="3686"/>
                            <a:ext cx="0" cy="81"/>
                          </a:xfrm>
                          <a:prstGeom prst="straightConnector1">
                            <a:avLst/>
                          </a:prstGeom>
                          <a:noFill/>
                          <a:ln w="9525">
                            <a:solidFill>
                              <a:srgbClr val="000000"/>
                            </a:solidFill>
                            <a:round/>
                            <a:headEnd/>
                            <a:tailEnd type="triangle" w="med" len="med"/>
                          </a:ln>
                        </p:spPr>
                      </p:cxnSp>
                    </p:grpSp>
                    <p:grpSp>
                      <p:nvGrpSpPr>
                        <p:cNvPr id="1113" name="Group 89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6222" y="6006"/>
                          <a:ext cx="2244" cy="1960"/>
                          <a:chOff x="6879" y="5305"/>
                          <a:chExt cx="2244" cy="1960"/>
                        </a:xfrm>
                      </p:grpSpPr>
                      <p:cxnSp>
                        <p:nvCxnSpPr>
                          <p:cNvPr id="1114" name="AutoShape 90"/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 flipH="1">
                            <a:off x="6879" y="6688"/>
                            <a:ext cx="2238" cy="1"/>
                          </a:xfrm>
                          <a:prstGeom prst="straightConnector1">
                            <a:avLst/>
                          </a:prstGeom>
                          <a:noFill/>
                          <a:ln w="9525">
                            <a:solidFill>
                              <a:srgbClr val="000000"/>
                            </a:solidFill>
                            <a:prstDash val="sysDot"/>
                            <a:round/>
                            <a:headEnd/>
                            <a:tailEnd/>
                          </a:ln>
                        </p:spPr>
                      </p:cxnSp>
                      <p:cxnSp>
                        <p:nvCxnSpPr>
                          <p:cNvPr id="1115" name="AutoShape 91"/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9116" y="5305"/>
                            <a:ext cx="1" cy="1324"/>
                          </a:xfrm>
                          <a:prstGeom prst="straightConnector1">
                            <a:avLst/>
                          </a:prstGeom>
                          <a:noFill/>
                          <a:ln w="9525">
                            <a:solidFill>
                              <a:srgbClr val="000000"/>
                            </a:solidFill>
                            <a:prstDash val="sysDot"/>
                            <a:round/>
                            <a:headEnd/>
                            <a:tailEnd/>
                          </a:ln>
                        </p:spPr>
                      </p:cxnSp>
                      <p:cxnSp>
                        <p:nvCxnSpPr>
                          <p:cNvPr id="1116" name="AutoShape 92"/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 flipH="1">
                            <a:off x="8658" y="5305"/>
                            <a:ext cx="459" cy="4"/>
                          </a:xfrm>
                          <a:prstGeom prst="straightConnector1">
                            <a:avLst/>
                          </a:prstGeom>
                          <a:noFill/>
                          <a:ln w="9525">
                            <a:solidFill>
                              <a:srgbClr val="000000"/>
                            </a:solidFill>
                            <a:prstDash val="sysDot"/>
                            <a:round/>
                            <a:headEnd/>
                            <a:tailEnd type="triangle" w="med" len="med"/>
                          </a:ln>
                        </p:spPr>
                      </p:cxnSp>
                      <p:cxnSp>
                        <p:nvCxnSpPr>
                          <p:cNvPr id="1117" name="AutoShape 93"/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 flipH="1">
                            <a:off x="6885" y="7264"/>
                            <a:ext cx="2238" cy="1"/>
                          </a:xfrm>
                          <a:prstGeom prst="straightConnector1">
                            <a:avLst/>
                          </a:prstGeom>
                          <a:noFill/>
                          <a:ln w="9525">
                            <a:solidFill>
                              <a:srgbClr val="000000"/>
                            </a:solidFill>
                            <a:prstDash val="sysDot"/>
                            <a:round/>
                            <a:headEnd/>
                            <a:tailEnd/>
                          </a:ln>
                        </p:spPr>
                      </p:cxnSp>
                      <p:cxnSp>
                        <p:nvCxnSpPr>
                          <p:cNvPr id="1118" name="AutoShape 94"/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9117" y="6629"/>
                            <a:ext cx="6" cy="636"/>
                          </a:xfrm>
                          <a:prstGeom prst="straightConnector1">
                            <a:avLst/>
                          </a:prstGeom>
                          <a:noFill/>
                          <a:ln w="9525">
                            <a:solidFill>
                              <a:srgbClr val="000000"/>
                            </a:solidFill>
                            <a:prstDash val="sysDot"/>
                            <a:round/>
                            <a:headEnd/>
                            <a:tailEnd/>
                          </a:ln>
                        </p:spPr>
                      </p:cxnSp>
                    </p:grpSp>
                    <p:grpSp>
                      <p:nvGrpSpPr>
                        <p:cNvPr id="1119" name="Group 95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661" y="6069"/>
                          <a:ext cx="2241" cy="1891"/>
                          <a:chOff x="2334" y="5368"/>
                          <a:chExt cx="2241" cy="1891"/>
                        </a:xfrm>
                      </p:grpSpPr>
                      <p:cxnSp>
                        <p:nvCxnSpPr>
                          <p:cNvPr id="1120" name="AutoShape 96"/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2337" y="6691"/>
                            <a:ext cx="2238" cy="1"/>
                          </a:xfrm>
                          <a:prstGeom prst="straightConnector1">
                            <a:avLst/>
                          </a:prstGeom>
                          <a:noFill/>
                          <a:ln w="9525">
                            <a:solidFill>
                              <a:srgbClr val="000000"/>
                            </a:solidFill>
                            <a:prstDash val="sysDot"/>
                            <a:round/>
                            <a:headEnd/>
                            <a:tailEnd/>
                          </a:ln>
                        </p:spPr>
                      </p:cxnSp>
                      <p:cxnSp>
                        <p:nvCxnSpPr>
                          <p:cNvPr id="1121" name="AutoShape 97"/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 flipH="1">
                            <a:off x="2337" y="5368"/>
                            <a:ext cx="1" cy="1324"/>
                          </a:xfrm>
                          <a:prstGeom prst="straightConnector1">
                            <a:avLst/>
                          </a:prstGeom>
                          <a:noFill/>
                          <a:ln w="9525">
                            <a:solidFill>
                              <a:srgbClr val="000000"/>
                            </a:solidFill>
                            <a:prstDash val="sysDot"/>
                            <a:round/>
                            <a:headEnd/>
                            <a:tailEnd/>
                          </a:ln>
                        </p:spPr>
                      </p:cxnSp>
                      <p:cxnSp>
                        <p:nvCxnSpPr>
                          <p:cNvPr id="1122" name="AutoShape 98"/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2337" y="5368"/>
                            <a:ext cx="378" cy="1"/>
                          </a:xfrm>
                          <a:prstGeom prst="straightConnector1">
                            <a:avLst/>
                          </a:prstGeom>
                          <a:noFill/>
                          <a:ln w="9525">
                            <a:solidFill>
                              <a:srgbClr val="000000"/>
                            </a:solidFill>
                            <a:prstDash val="sysDot"/>
                            <a:round/>
                            <a:headEnd/>
                            <a:tailEnd type="triangle" w="med" len="med"/>
                          </a:ln>
                        </p:spPr>
                      </p:cxnSp>
                      <p:cxnSp>
                        <p:nvCxnSpPr>
                          <p:cNvPr id="1123" name="AutoShape 99"/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2334" y="7258"/>
                            <a:ext cx="2238" cy="1"/>
                          </a:xfrm>
                          <a:prstGeom prst="straightConnector1">
                            <a:avLst/>
                          </a:prstGeom>
                          <a:noFill/>
                          <a:ln w="9525">
                            <a:solidFill>
                              <a:srgbClr val="000000"/>
                            </a:solidFill>
                            <a:prstDash val="sysDot"/>
                            <a:round/>
                            <a:headEnd/>
                            <a:tailEnd/>
                          </a:ln>
                        </p:spPr>
                      </p:cxnSp>
                      <p:cxnSp>
                        <p:nvCxnSpPr>
                          <p:cNvPr id="1124" name="AutoShape 100"/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 flipH="1">
                            <a:off x="2334" y="6697"/>
                            <a:ext cx="3" cy="562"/>
                          </a:xfrm>
                          <a:prstGeom prst="straightConnector1">
                            <a:avLst/>
                          </a:prstGeom>
                          <a:noFill/>
                          <a:ln w="9525">
                            <a:solidFill>
                              <a:srgbClr val="000000"/>
                            </a:solidFill>
                            <a:prstDash val="sysDot"/>
                            <a:round/>
                            <a:headEnd/>
                            <a:tailEnd/>
                          </a:ln>
                        </p:spPr>
                      </p:cxnSp>
                    </p:grpSp>
                    <p:grpSp>
                      <p:nvGrpSpPr>
                        <p:cNvPr id="1125" name="Group 101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869" y="7699"/>
                          <a:ext cx="2327" cy="1586"/>
                          <a:chOff x="4558" y="7029"/>
                          <a:chExt cx="2327" cy="1586"/>
                        </a:xfrm>
                      </p:grpSpPr>
                      <p:grpSp>
                        <p:nvGrpSpPr>
                          <p:cNvPr id="1126" name="Group 102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4565" y="7029"/>
                            <a:ext cx="2320" cy="562"/>
                            <a:chOff x="4525" y="3205"/>
                            <a:chExt cx="2320" cy="562"/>
                          </a:xfrm>
                        </p:grpSpPr>
                        <p:sp>
                          <p:nvSpPr>
                            <p:cNvPr id="1127" name="Rectangle 103"/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4525" y="3205"/>
                              <a:ext cx="2320" cy="458"/>
                            </a:xfrm>
                            <a:prstGeom prst="rect">
                              <a:avLst/>
                            </a:prstGeom>
                            <a:noFill/>
                            <a:ln w="1905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:ln>
                          </p:spPr>
                          <p:txBody>
                            <a:bodyPr vert="horz" wrap="square" lIns="91440" tIns="45720" rIns="91440" bIns="45720" numCol="1" anchor="t" anchorCtr="0" compatLnSpc="1">
                              <a:prstTxWarp prst="textNoShape">
                                <a:avLst/>
                              </a:prstTxWarp>
                            </a:bodyPr>
                            <a:lstStyle/>
                            <a:p>
                              <a:pPr marL="0" marR="0" lvl="0" indent="0" algn="ctr" defTabSz="914400" rtl="0" eaLnBrk="1" fontAlgn="base" latinLnBrk="0" hangingPunct="1">
                                <a:lnSpc>
                                  <a:spcPct val="100000"/>
                                </a:lnSpc>
                                <a:spcBef>
                                  <a:spcPct val="0"/>
                                </a:spcBef>
                                <a:spcAft>
                                  <a:spcPts val="100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</a:pPr>
                              <a:r>
                                <a:rPr kumimoji="0" lang="en-US" sz="1000" b="0" i="0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Times New Roman" pitchFamily="18" charset="0"/>
                                  <a:cs typeface="Arial" pitchFamily="34" charset="0"/>
                                </a:rPr>
                                <a:t>Ultrasound Testing</a:t>
                              </a:r>
                              <a:endParaRPr kumimoji="0" lang="en-US" sz="18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Arial" pitchFamily="34" charset="0"/>
                                <a:cs typeface="Arial" pitchFamily="34" charset="0"/>
                              </a:endParaRPr>
                            </a:p>
                          </p:txBody>
                        </p:sp>
                        <p:cxnSp>
                          <p:nvCxnSpPr>
                            <p:cNvPr id="1128" name="AutoShape 104"/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5681" y="3686"/>
                              <a:ext cx="0" cy="81"/>
                            </a:xfrm>
                            <a:prstGeom prst="straightConnector1">
                              <a:avLst/>
                            </a:prstGeom>
                            <a:noFill/>
                            <a:ln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 type="triangle" w="med" len="med"/>
                            </a:ln>
                          </p:spPr>
                        </p:cxnSp>
                      </p:grpSp>
                      <p:grpSp>
                        <p:nvGrpSpPr>
                          <p:cNvPr id="1129" name="Group 105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4558" y="7593"/>
                            <a:ext cx="2320" cy="1022"/>
                            <a:chOff x="4542" y="7281"/>
                            <a:chExt cx="2320" cy="1022"/>
                          </a:xfrm>
                        </p:grpSpPr>
                        <p:grpSp>
                          <p:nvGrpSpPr>
                            <p:cNvPr id="1130" name="Group 106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4542" y="7281"/>
                              <a:ext cx="2320" cy="916"/>
                              <a:chOff x="4607" y="8621"/>
                              <a:chExt cx="2320" cy="916"/>
                            </a:xfrm>
                          </p:grpSpPr>
                          <p:sp>
                            <p:nvSpPr>
                              <p:cNvPr id="1131" name="Rectangle 107"/>
                              <p:cNvSpPr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4607" y="8621"/>
                                <a:ext cx="2320" cy="458"/>
                              </a:xfrm>
                              <a:prstGeom prst="rect">
                                <a:avLst/>
                              </a:prstGeom>
                              <a:noFill/>
                              <a:ln w="1905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:ln>
                            </p:spPr>
                            <p:txBody>
                              <a:bodyPr vert="horz" wrap="square" lIns="91440" tIns="45720" rIns="91440" bIns="45720" numCol="1" anchor="t" anchorCtr="0" compatLnSpc="1"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pPr marL="0" marR="0" lvl="0" indent="0" algn="ctr" defTabSz="914400" rtl="0" eaLnBrk="1" fontAlgn="base" latinLnBrk="0" hangingPunct="1">
                                  <a:lnSpc>
                                    <a:spcPct val="100000"/>
                                  </a:lnSpc>
                                  <a:spcBef>
                                    <a:spcPct val="0"/>
                                  </a:spcBef>
                                  <a:spcAft>
                                    <a:spcPts val="1000"/>
                                  </a:spcAft>
                                  <a:buClrTx/>
                                  <a:buSzTx/>
                                  <a:buFontTx/>
                                  <a:buNone/>
                                  <a:tabLst/>
                                </a:pPr>
                                <a:r>
                                  <a:rPr kumimoji="0" lang="en-US" sz="1000" b="0" i="0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Times New Roman" pitchFamily="18" charset="0"/>
                                    <a:cs typeface="Arial" pitchFamily="34" charset="0"/>
                                  </a:rPr>
                                  <a:t>Pilgering</a:t>
                                </a:r>
                                <a:endParaRPr kumimoji="0" lang="en-US" sz="1800" b="0" i="0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Arial" pitchFamily="34" charset="0"/>
                                  <a:cs typeface="Arial" pitchFamily="34" charset="0"/>
                                </a:endParaRPr>
                              </a:p>
                            </p:txBody>
                          </p:sp>
                          <p:sp>
                            <p:nvSpPr>
                              <p:cNvPr id="1132" name="Rectangle 108"/>
                              <p:cNvSpPr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4607" y="9079"/>
                                <a:ext cx="2320" cy="458"/>
                              </a:xfrm>
                              <a:prstGeom prst="rect">
                                <a:avLst/>
                              </a:prstGeom>
                              <a:noFill/>
                              <a:ln w="1905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:ln>
                            </p:spPr>
                            <p:txBody>
                              <a:bodyPr vert="horz" wrap="square" lIns="91440" tIns="45720" rIns="91440" bIns="45720" numCol="1" anchor="t" anchorCtr="0" compatLnSpc="1"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pPr marL="0" marR="0" lvl="0" indent="0" algn="ctr" defTabSz="914400" rtl="0" eaLnBrk="1" fontAlgn="base" latinLnBrk="0" hangingPunct="1">
                                  <a:lnSpc>
                                    <a:spcPct val="100000"/>
                                  </a:lnSpc>
                                  <a:spcBef>
                                    <a:spcPct val="0"/>
                                  </a:spcBef>
                                  <a:spcAft>
                                    <a:spcPts val="1000"/>
                                  </a:spcAft>
                                  <a:buClrTx/>
                                  <a:buSzTx/>
                                  <a:buFontTx/>
                                  <a:buNone/>
                                  <a:tabLst/>
                                </a:pPr>
                                <a:r>
                                  <a:rPr kumimoji="0" lang="en-US" sz="1000" b="0" i="0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Times New Roman" pitchFamily="18" charset="0"/>
                                    <a:cs typeface="Arial" pitchFamily="34" charset="0"/>
                                  </a:rPr>
                                  <a:t>Degreasing</a:t>
                                </a:r>
                                <a:endParaRPr kumimoji="0" lang="en-US" sz="1800" b="0" i="0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Arial" pitchFamily="34" charset="0"/>
                                  <a:cs typeface="Arial" pitchFamily="34" charset="0"/>
                                </a:endParaRPr>
                              </a:p>
                            </p:txBody>
                          </p:sp>
                        </p:grpSp>
                        <p:cxnSp>
                          <p:nvCxnSpPr>
                            <p:cNvPr id="1133" name="AutoShape 109"/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5723" y="8222"/>
                              <a:ext cx="0" cy="81"/>
                            </a:xfrm>
                            <a:prstGeom prst="straightConnector1">
                              <a:avLst/>
                            </a:prstGeom>
                            <a:noFill/>
                            <a:ln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 type="triangle" w="med" len="med"/>
                            </a:ln>
                          </p:spPr>
                        </p:cxnSp>
                      </p:grpSp>
                    </p:grpSp>
                  </p:grpSp>
                  <p:grpSp>
                    <p:nvGrpSpPr>
                      <p:cNvPr id="1134" name="Group 110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258" y="8907"/>
                        <a:ext cx="2320" cy="562"/>
                        <a:chOff x="4525" y="3205"/>
                        <a:chExt cx="2320" cy="562"/>
                      </a:xfrm>
                    </p:grpSpPr>
                    <p:sp>
                      <p:nvSpPr>
                        <p:cNvPr id="1135" name="Rectangle 11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525" y="3205"/>
                          <a:ext cx="2320" cy="458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ts val="100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10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pitchFamily="34" charset="0"/>
                            </a:rPr>
                            <a:t>Roller Straightening</a:t>
                          </a:r>
                          <a:endParaRPr kumimoji="0" lang="en-US" sz="18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cxnSp>
                      <p:nvCxnSpPr>
                        <p:cNvPr id="1136" name="AutoShape 112"/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>
                          <a:off x="5681" y="3686"/>
                          <a:ext cx="0" cy="81"/>
                        </a:xfrm>
                        <a:prstGeom prst="straightConnector1">
                          <a:avLst/>
                        </a:prstGeom>
                        <a:noFill/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 type="triangle" w="med" len="med"/>
                        </a:ln>
                      </p:spPr>
                    </p:cxnSp>
                  </p:grpSp>
                  <p:grpSp>
                    <p:nvGrpSpPr>
                      <p:cNvPr id="1137" name="Group 113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254" y="9469"/>
                        <a:ext cx="2320" cy="562"/>
                        <a:chOff x="4525" y="3205"/>
                        <a:chExt cx="2320" cy="562"/>
                      </a:xfrm>
                    </p:grpSpPr>
                    <p:sp>
                      <p:nvSpPr>
                        <p:cNvPr id="1138" name="Rectangle 11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525" y="3205"/>
                          <a:ext cx="2320" cy="458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ts val="100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10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pitchFamily="34" charset="0"/>
                            </a:rPr>
                            <a:t>End Cutting</a:t>
                          </a:r>
                          <a:endParaRPr kumimoji="0" lang="en-US" sz="18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cxnSp>
                      <p:nvCxnSpPr>
                        <p:cNvPr id="1139" name="AutoShape 115"/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>
                          <a:off x="5681" y="3686"/>
                          <a:ext cx="0" cy="81"/>
                        </a:xfrm>
                        <a:prstGeom prst="straightConnector1">
                          <a:avLst/>
                        </a:prstGeom>
                        <a:noFill/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 type="triangle" w="med" len="med"/>
                        </a:ln>
                      </p:spPr>
                    </p:cxnSp>
                  </p:grpSp>
                </p:grpSp>
                <p:grpSp>
                  <p:nvGrpSpPr>
                    <p:cNvPr id="1140" name="Group 11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505" y="10453"/>
                      <a:ext cx="6796" cy="3761"/>
                      <a:chOff x="1505" y="10453"/>
                      <a:chExt cx="6796" cy="3761"/>
                    </a:xfrm>
                  </p:grpSpPr>
                  <p:grpSp>
                    <p:nvGrpSpPr>
                      <p:cNvPr id="1141" name="Group 11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885" y="10453"/>
                        <a:ext cx="5970" cy="1554"/>
                        <a:chOff x="2730" y="5658"/>
                        <a:chExt cx="5970" cy="1554"/>
                      </a:xfrm>
                    </p:grpSpPr>
                    <p:cxnSp>
                      <p:nvCxnSpPr>
                        <p:cNvPr id="1142" name="AutoShape 118"/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>
                          <a:off x="3910" y="5661"/>
                          <a:ext cx="3630" cy="0"/>
                        </a:xfrm>
                        <a:prstGeom prst="straightConnector1">
                          <a:avLst/>
                        </a:prstGeom>
                        <a:noFill/>
                        <a:ln w="1270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</p:cxnSp>
                    <p:cxnSp>
                      <p:nvCxnSpPr>
                        <p:cNvPr id="1143" name="AutoShape 119"/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>
                          <a:off x="3900" y="5658"/>
                          <a:ext cx="0" cy="208"/>
                        </a:xfrm>
                        <a:prstGeom prst="straightConnector1">
                          <a:avLst/>
                        </a:prstGeom>
                        <a:noFill/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 type="triangle" w="med" len="med"/>
                        </a:ln>
                      </p:spPr>
                    </p:cxnSp>
                    <p:cxnSp>
                      <p:nvCxnSpPr>
                        <p:cNvPr id="1144" name="AutoShape 120"/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>
                          <a:off x="7530" y="5658"/>
                          <a:ext cx="0" cy="208"/>
                        </a:xfrm>
                        <a:prstGeom prst="straightConnector1">
                          <a:avLst/>
                        </a:prstGeom>
                        <a:noFill/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 type="triangle" w="med" len="med"/>
                        </a:ln>
                      </p:spPr>
                    </p:cxnSp>
                    <p:sp>
                      <p:nvSpPr>
                        <p:cNvPr id="1145" name="WordArt 121"/>
                        <p:cNvSpPr>
                          <a:spLocks noChangeArrowheads="1" noChangeShapeType="1" noTextEdit="1"/>
                        </p:cNvSpPr>
                        <p:nvPr/>
                      </p:nvSpPr>
                      <p:spPr bwMode="auto">
                        <a:xfrm>
                          <a:off x="5630" y="5923"/>
                          <a:ext cx="270" cy="290"/>
                        </a:xfrm>
                        <a:prstGeom prst="rect">
                          <a:avLst/>
                        </a:prstGeom>
                      </p:spPr>
                      <p:txBody>
                        <a:bodyPr wrap="none" fromWordArt="1">
                          <a:prstTxWarp prst="textPlain">
                            <a:avLst>
                              <a:gd name="adj" fmla="val 50000"/>
                            </a:avLst>
                          </a:prstTxWarp>
                        </a:bodyPr>
                        <a:lstStyle/>
                        <a:p>
                          <a:pPr algn="ctr" rtl="0"/>
                          <a:r>
                            <a:rPr lang="en-US" sz="1200" b="1" kern="10" spc="0" smtClean="0">
                              <a:ln w="9525">
                                <a:solidFill>
                                  <a:srgbClr val="000000"/>
                                </a:solidFill>
                                <a:round/>
                                <a:headEnd/>
                                <a:tailEnd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cs typeface="Times New Roman"/>
                            </a:rPr>
                            <a:t>&amp;</a:t>
                          </a:r>
                          <a:endParaRPr lang="en-US" sz="1200" b="1" kern="10" spc="0">
                            <a:ln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solidFill>
                              <a:srgbClr val="000000"/>
                            </a:solidFill>
                            <a:effectLst/>
                            <a:latin typeface="Times New Roman"/>
                            <a:cs typeface="Times New Roman"/>
                          </a:endParaRPr>
                        </a:p>
                      </p:txBody>
                    </p:sp>
                    <p:grpSp>
                      <p:nvGrpSpPr>
                        <p:cNvPr id="1146" name="Group 122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730" y="5877"/>
                          <a:ext cx="2320" cy="922"/>
                          <a:chOff x="2730" y="5863"/>
                          <a:chExt cx="2320" cy="871"/>
                        </a:xfrm>
                      </p:grpSpPr>
                      <p:sp>
                        <p:nvSpPr>
                          <p:cNvPr id="1147" name="Rectangle 123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730" y="5863"/>
                            <a:ext cx="2320" cy="434"/>
                          </a:xfrm>
                          <a:prstGeom prst="rect">
                            <a:avLst/>
                          </a:prstGeom>
                          <a:noFill/>
                          <a:ln w="1905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algn="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ts val="100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0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pitchFamily="34" charset="0"/>
                              </a:rPr>
                              <a:t>Honing</a:t>
                            </a:r>
                            <a:endParaRPr kumimoji="0" lang="en-US" sz="1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  <p:sp>
                        <p:nvSpPr>
                          <p:cNvPr id="1148" name="Rectangle 124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2730" y="6300"/>
                            <a:ext cx="2320" cy="434"/>
                          </a:xfrm>
                          <a:prstGeom prst="rect">
                            <a:avLst/>
                          </a:prstGeom>
                          <a:noFill/>
                          <a:ln w="1905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algn="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ts val="100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0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pitchFamily="34" charset="0"/>
                              </a:rPr>
                              <a:t>Degreasing</a:t>
                            </a:r>
                            <a:endParaRPr kumimoji="0" lang="en-US" sz="1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</p:grpSp>
                    <p:cxnSp>
                      <p:nvCxnSpPr>
                        <p:cNvPr id="1149" name="AutoShape 125"/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>
                          <a:off x="3906" y="6790"/>
                          <a:ext cx="0" cy="233"/>
                        </a:xfrm>
                        <a:prstGeom prst="straightConnector1">
                          <a:avLst/>
                        </a:prstGeom>
                        <a:noFill/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 type="triangle" w="med" len="med"/>
                        </a:ln>
                      </p:spPr>
                    </p:cxnSp>
                    <p:sp>
                      <p:nvSpPr>
                        <p:cNvPr id="1150" name="Rectangle 126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6380" y="5859"/>
                          <a:ext cx="2320" cy="477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ts val="100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10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pitchFamily="34" charset="0"/>
                            </a:rPr>
                            <a:t>OD Polishing</a:t>
                          </a:r>
                          <a:endParaRPr kumimoji="0" lang="en-US" sz="18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  <p:cxnSp>
                      <p:nvCxnSpPr>
                        <p:cNvPr id="1151" name="AutoShape 127"/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>
                          <a:off x="7556" y="6328"/>
                          <a:ext cx="0" cy="688"/>
                        </a:xfrm>
                        <a:prstGeom prst="straightConnector1">
                          <a:avLst/>
                        </a:prstGeom>
                        <a:noFill/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 type="triangle" w="med" len="med"/>
                        </a:ln>
                      </p:spPr>
                    </p:cxnSp>
                    <p:cxnSp>
                      <p:nvCxnSpPr>
                        <p:cNvPr id="1152" name="AutoShape 128"/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>
                          <a:off x="3903" y="7007"/>
                          <a:ext cx="3653" cy="0"/>
                        </a:xfrm>
                        <a:prstGeom prst="straightConnector1">
                          <a:avLst/>
                        </a:prstGeom>
                        <a:noFill/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</p:cxnSp>
                    <p:cxnSp>
                      <p:nvCxnSpPr>
                        <p:cNvPr id="1153" name="AutoShape 129"/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>
                          <a:off x="5746" y="7004"/>
                          <a:ext cx="0" cy="208"/>
                        </a:xfrm>
                        <a:prstGeom prst="straightConnector1">
                          <a:avLst/>
                        </a:prstGeom>
                        <a:noFill/>
                        <a:ln w="9525">
                          <a:solidFill>
                            <a:srgbClr val="000000"/>
                          </a:solidFill>
                          <a:round/>
                          <a:headEnd/>
                          <a:tailEnd type="triangle" w="med" len="med"/>
                        </a:ln>
                      </p:spPr>
                    </p:cxnSp>
                  </p:grpSp>
                  <p:grpSp>
                    <p:nvGrpSpPr>
                      <p:cNvPr id="1154" name="Group 130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063" y="10826"/>
                        <a:ext cx="2238" cy="1324"/>
                        <a:chOff x="6984" y="11600"/>
                        <a:chExt cx="2238" cy="1324"/>
                      </a:xfrm>
                    </p:grpSpPr>
                    <p:cxnSp>
                      <p:nvCxnSpPr>
                        <p:cNvPr id="1155" name="AutoShape 131"/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flipH="1">
                          <a:off x="6984" y="12923"/>
                          <a:ext cx="2238" cy="1"/>
                        </a:xfrm>
                        <a:prstGeom prst="straightConnector1">
                          <a:avLst/>
                        </a:prstGeom>
                        <a:noFill/>
                        <a:ln w="9525">
                          <a:solidFill>
                            <a:srgbClr val="000000"/>
                          </a:solidFill>
                          <a:prstDash val="sysDot"/>
                          <a:round/>
                          <a:headEnd/>
                          <a:tailEnd/>
                        </a:ln>
                      </p:spPr>
                    </p:cxnSp>
                    <p:cxnSp>
                      <p:nvCxnSpPr>
                        <p:cNvPr id="1156" name="AutoShape 132"/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>
                          <a:off x="9221" y="11600"/>
                          <a:ext cx="1" cy="1324"/>
                        </a:xfrm>
                        <a:prstGeom prst="straightConnector1">
                          <a:avLst/>
                        </a:prstGeom>
                        <a:noFill/>
                        <a:ln w="9525">
                          <a:solidFill>
                            <a:srgbClr val="000000"/>
                          </a:solidFill>
                          <a:prstDash val="sysDot"/>
                          <a:round/>
                          <a:headEnd/>
                          <a:tailEnd/>
                        </a:ln>
                      </p:spPr>
                    </p:cxnSp>
                    <p:cxnSp>
                      <p:nvCxnSpPr>
                        <p:cNvPr id="1157" name="AutoShape 133"/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flipH="1">
                          <a:off x="8763" y="11600"/>
                          <a:ext cx="459" cy="4"/>
                        </a:xfrm>
                        <a:prstGeom prst="straightConnector1">
                          <a:avLst/>
                        </a:prstGeom>
                        <a:noFill/>
                        <a:ln w="9525">
                          <a:solidFill>
                            <a:srgbClr val="000000"/>
                          </a:solidFill>
                          <a:prstDash val="sysDot"/>
                          <a:round/>
                          <a:headEnd/>
                          <a:tailEnd type="triangle" w="med" len="med"/>
                        </a:ln>
                      </p:spPr>
                    </p:cxnSp>
                  </p:grpSp>
                  <p:grpSp>
                    <p:nvGrpSpPr>
                      <p:cNvPr id="1158" name="Group 134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505" y="10914"/>
                        <a:ext cx="2249" cy="3044"/>
                        <a:chOff x="2327" y="9046"/>
                        <a:chExt cx="2249" cy="3044"/>
                      </a:xfrm>
                    </p:grpSpPr>
                    <p:grpSp>
                      <p:nvGrpSpPr>
                        <p:cNvPr id="1159" name="Group 135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327" y="9046"/>
                          <a:ext cx="2249" cy="1881"/>
                          <a:chOff x="2327" y="9046"/>
                          <a:chExt cx="2249" cy="1881"/>
                        </a:xfrm>
                      </p:grpSpPr>
                      <p:cxnSp>
                        <p:nvCxnSpPr>
                          <p:cNvPr id="1160" name="AutoShape 136"/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2338" y="10369"/>
                            <a:ext cx="2238" cy="1"/>
                          </a:xfrm>
                          <a:prstGeom prst="straightConnector1">
                            <a:avLst/>
                          </a:prstGeom>
                          <a:noFill/>
                          <a:ln w="9525">
                            <a:solidFill>
                              <a:srgbClr val="000000"/>
                            </a:solidFill>
                            <a:prstDash val="sysDot"/>
                            <a:round/>
                            <a:headEnd/>
                            <a:tailEnd/>
                          </a:ln>
                        </p:spPr>
                      </p:cxnSp>
                      <p:cxnSp>
                        <p:nvCxnSpPr>
                          <p:cNvPr id="1161" name="AutoShape 137"/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 flipH="1">
                            <a:off x="2338" y="9046"/>
                            <a:ext cx="1" cy="1324"/>
                          </a:xfrm>
                          <a:prstGeom prst="straightConnector1">
                            <a:avLst/>
                          </a:prstGeom>
                          <a:noFill/>
                          <a:ln w="9525">
                            <a:solidFill>
                              <a:srgbClr val="000000"/>
                            </a:solidFill>
                            <a:prstDash val="sysDot"/>
                            <a:round/>
                            <a:headEnd/>
                            <a:tailEnd/>
                          </a:ln>
                        </p:spPr>
                      </p:cxnSp>
                      <p:cxnSp>
                        <p:nvCxnSpPr>
                          <p:cNvPr id="1162" name="AutoShape 138"/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2338" y="9046"/>
                            <a:ext cx="378" cy="1"/>
                          </a:xfrm>
                          <a:prstGeom prst="straightConnector1">
                            <a:avLst/>
                          </a:prstGeom>
                          <a:noFill/>
                          <a:ln w="9525">
                            <a:solidFill>
                              <a:srgbClr val="000000"/>
                            </a:solidFill>
                            <a:prstDash val="sysDot"/>
                            <a:round/>
                            <a:headEnd/>
                            <a:tailEnd type="triangle" w="med" len="med"/>
                          </a:ln>
                        </p:spPr>
                      </p:cxnSp>
                      <p:cxnSp>
                        <p:nvCxnSpPr>
                          <p:cNvPr id="1163" name="AutoShape 139"/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2327" y="10926"/>
                            <a:ext cx="2238" cy="1"/>
                          </a:xfrm>
                          <a:prstGeom prst="straightConnector1">
                            <a:avLst/>
                          </a:prstGeom>
                          <a:noFill/>
                          <a:ln w="9525">
                            <a:solidFill>
                              <a:srgbClr val="000000"/>
                            </a:solidFill>
                            <a:prstDash val="sysDot"/>
                            <a:round/>
                            <a:headEnd/>
                            <a:tailEnd/>
                          </a:ln>
                        </p:spPr>
                      </p:cxnSp>
                      <p:cxnSp>
                        <p:nvCxnSpPr>
                          <p:cNvPr id="1164" name="AutoShape 140"/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2338" y="10375"/>
                            <a:ext cx="6" cy="551"/>
                          </a:xfrm>
                          <a:prstGeom prst="straightConnector1">
                            <a:avLst/>
                          </a:prstGeom>
                          <a:noFill/>
                          <a:ln w="9525">
                            <a:solidFill>
                              <a:srgbClr val="000000"/>
                            </a:solidFill>
                            <a:prstDash val="sysDot"/>
                            <a:round/>
                            <a:headEnd/>
                            <a:tailEnd/>
                          </a:ln>
                        </p:spPr>
                      </p:cxnSp>
                    </p:grpSp>
                    <p:cxnSp>
                      <p:nvCxnSpPr>
                        <p:cNvPr id="1165" name="AutoShape 141"/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flipH="1">
                          <a:off x="2339" y="10908"/>
                          <a:ext cx="3" cy="1182"/>
                        </a:xfrm>
                        <a:prstGeom prst="straightConnector1">
                          <a:avLst/>
                        </a:prstGeom>
                        <a:noFill/>
                        <a:ln w="9525">
                          <a:solidFill>
                            <a:srgbClr val="000000"/>
                          </a:solidFill>
                          <a:prstDash val="sysDot"/>
                          <a:round/>
                          <a:headEnd/>
                          <a:tailEnd/>
                        </a:ln>
                      </p:spPr>
                    </p:cxnSp>
                    <p:cxnSp>
                      <p:nvCxnSpPr>
                        <p:cNvPr id="1166" name="AutoShape 142"/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flipH="1">
                          <a:off x="2328" y="12090"/>
                          <a:ext cx="2225" cy="0"/>
                        </a:xfrm>
                        <a:prstGeom prst="straightConnector1">
                          <a:avLst/>
                        </a:prstGeom>
                        <a:noFill/>
                        <a:ln w="9525">
                          <a:solidFill>
                            <a:srgbClr val="000000"/>
                          </a:solidFill>
                          <a:prstDash val="sysDot"/>
                          <a:round/>
                          <a:headEnd/>
                          <a:tailEnd/>
                        </a:ln>
                      </p:spPr>
                    </p:cxnSp>
                  </p:grpSp>
                  <p:grpSp>
                    <p:nvGrpSpPr>
                      <p:cNvPr id="1167" name="Group 143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063" y="13436"/>
                        <a:ext cx="557" cy="590"/>
                        <a:chOff x="6885" y="11568"/>
                        <a:chExt cx="557" cy="590"/>
                      </a:xfrm>
                    </p:grpSpPr>
                    <p:cxnSp>
                      <p:nvCxnSpPr>
                        <p:cNvPr id="1168" name="AutoShape 144"/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flipH="1">
                          <a:off x="6885" y="11568"/>
                          <a:ext cx="532" cy="4"/>
                        </a:xfrm>
                        <a:prstGeom prst="straightConnector1">
                          <a:avLst/>
                        </a:prstGeom>
                        <a:noFill/>
                        <a:ln w="9525">
                          <a:solidFill>
                            <a:srgbClr val="000000"/>
                          </a:solidFill>
                          <a:prstDash val="sysDot"/>
                          <a:round/>
                          <a:headEnd/>
                          <a:tailEnd type="triangle" w="med" len="med"/>
                        </a:ln>
                      </p:spPr>
                    </p:cxnSp>
                    <p:cxnSp>
                      <p:nvCxnSpPr>
                        <p:cNvPr id="1169" name="AutoShape 145"/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 flipH="1">
                          <a:off x="6896" y="12157"/>
                          <a:ext cx="546" cy="1"/>
                        </a:xfrm>
                        <a:prstGeom prst="straightConnector1">
                          <a:avLst/>
                        </a:prstGeom>
                        <a:noFill/>
                        <a:ln w="9525">
                          <a:solidFill>
                            <a:srgbClr val="000000"/>
                          </a:solidFill>
                          <a:prstDash val="sysDot"/>
                          <a:round/>
                          <a:headEnd/>
                          <a:tailEnd/>
                        </a:ln>
                      </p:spPr>
                    </p:cxnSp>
                    <p:cxnSp>
                      <p:nvCxnSpPr>
                        <p:cNvPr id="1170" name="AutoShape 146"/>
                        <p:cNvCxnSpPr>
                          <a:cxnSpLocks noChangeShapeType="1"/>
                        </p:cNvCxnSpPr>
                        <p:nvPr/>
                      </p:nvCxnSpPr>
                      <p:spPr bwMode="auto">
                        <a:xfrm>
                          <a:off x="7430" y="11572"/>
                          <a:ext cx="4" cy="576"/>
                        </a:xfrm>
                        <a:prstGeom prst="straightConnector1">
                          <a:avLst/>
                        </a:prstGeom>
                        <a:noFill/>
                        <a:ln w="9525">
                          <a:solidFill>
                            <a:srgbClr val="000000"/>
                          </a:solidFill>
                          <a:prstDash val="sysDot"/>
                          <a:round/>
                          <a:headEnd/>
                          <a:tailEnd/>
                        </a:ln>
                      </p:spPr>
                    </p:cxnSp>
                  </p:grpSp>
                  <p:grpSp>
                    <p:nvGrpSpPr>
                      <p:cNvPr id="1171" name="Group 14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719" y="12019"/>
                        <a:ext cx="2382" cy="2195"/>
                        <a:chOff x="1373" y="9400"/>
                        <a:chExt cx="2382" cy="2195"/>
                      </a:xfrm>
                    </p:grpSpPr>
                    <p:grpSp>
                      <p:nvGrpSpPr>
                        <p:cNvPr id="1172" name="Group 148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373" y="9400"/>
                          <a:ext cx="2382" cy="1137"/>
                          <a:chOff x="4551" y="10139"/>
                          <a:chExt cx="2382" cy="1137"/>
                        </a:xfrm>
                      </p:grpSpPr>
                      <p:grpSp>
                        <p:nvGrpSpPr>
                          <p:cNvPr id="1173" name="Group 149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4565" y="10139"/>
                            <a:ext cx="2320" cy="562"/>
                            <a:chOff x="4525" y="3205"/>
                            <a:chExt cx="2320" cy="562"/>
                          </a:xfrm>
                        </p:grpSpPr>
                        <p:sp>
                          <p:nvSpPr>
                            <p:cNvPr id="1174" name="Rectangle 150"/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4525" y="3205"/>
                              <a:ext cx="2320" cy="458"/>
                            </a:xfrm>
                            <a:prstGeom prst="rect">
                              <a:avLst/>
                            </a:prstGeom>
                            <a:noFill/>
                            <a:ln w="1905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:ln>
                          </p:spPr>
                          <p:txBody>
                            <a:bodyPr vert="horz" wrap="square" lIns="91440" tIns="45720" rIns="91440" bIns="45720" numCol="1" anchor="t" anchorCtr="0" compatLnSpc="1">
                              <a:prstTxWarp prst="textNoShape">
                                <a:avLst/>
                              </a:prstTxWarp>
                            </a:bodyPr>
                            <a:lstStyle/>
                            <a:p>
                              <a:pPr marL="0" marR="0" lvl="0" indent="0" algn="ctr" defTabSz="914400" rtl="0" eaLnBrk="1" fontAlgn="base" latinLnBrk="0" hangingPunct="1">
                                <a:lnSpc>
                                  <a:spcPct val="100000"/>
                                </a:lnSpc>
                                <a:spcBef>
                                  <a:spcPct val="0"/>
                                </a:spcBef>
                                <a:spcAft>
                                  <a:spcPts val="100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</a:pPr>
                              <a:r>
                                <a:rPr kumimoji="0" lang="en-US" sz="1000" b="0" i="0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Times New Roman" pitchFamily="18" charset="0"/>
                                  <a:cs typeface="Arial" pitchFamily="34" charset="0"/>
                                </a:rPr>
                                <a:t>Ultrasound Testing</a:t>
                              </a:r>
                              <a:endParaRPr kumimoji="0" lang="en-US" sz="18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Arial" pitchFamily="34" charset="0"/>
                                <a:cs typeface="Arial" pitchFamily="34" charset="0"/>
                              </a:endParaRPr>
                            </a:p>
                          </p:txBody>
                        </p:sp>
                        <p:cxnSp>
                          <p:nvCxnSpPr>
                            <p:cNvPr id="1175" name="AutoShape 151"/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5681" y="3686"/>
                              <a:ext cx="0" cy="81"/>
                            </a:xfrm>
                            <a:prstGeom prst="straightConnector1">
                              <a:avLst/>
                            </a:prstGeom>
                            <a:noFill/>
                            <a:ln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 type="triangle" w="med" len="med"/>
                            </a:ln>
                          </p:spPr>
                        </p:cxnSp>
                      </p:grpSp>
                      <p:grpSp>
                        <p:nvGrpSpPr>
                          <p:cNvPr id="1176" name="Group 152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4551" y="10714"/>
                            <a:ext cx="2382" cy="562"/>
                            <a:chOff x="4525" y="3205"/>
                            <a:chExt cx="2320" cy="562"/>
                          </a:xfrm>
                        </p:grpSpPr>
                        <p:sp>
                          <p:nvSpPr>
                            <p:cNvPr id="1177" name="Rectangle 153"/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4525" y="3205"/>
                              <a:ext cx="2320" cy="458"/>
                            </a:xfrm>
                            <a:prstGeom prst="rect">
                              <a:avLst/>
                            </a:prstGeom>
                            <a:noFill/>
                            <a:ln w="1905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:ln>
                          </p:spPr>
                          <p:txBody>
                            <a:bodyPr vert="horz" wrap="square" lIns="91440" tIns="45720" rIns="91440" bIns="45720" numCol="1" anchor="t" anchorCtr="0" compatLnSpc="1">
                              <a:prstTxWarp prst="textNoShape">
                                <a:avLst/>
                              </a:prstTxWarp>
                            </a:bodyPr>
                            <a:lstStyle/>
                            <a:p>
                              <a:pPr marL="0" marR="0" lvl="0" indent="0" algn="ctr" defTabSz="914400" rtl="0" eaLnBrk="1" fontAlgn="base" latinLnBrk="0" hangingPunct="1">
                                <a:lnSpc>
                                  <a:spcPct val="100000"/>
                                </a:lnSpc>
                                <a:spcBef>
                                  <a:spcPct val="0"/>
                                </a:spcBef>
                                <a:spcAft>
                                  <a:spcPts val="100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</a:pPr>
                              <a:r>
                                <a:rPr kumimoji="0" lang="en-US" sz="1000" b="0" i="0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Times New Roman" pitchFamily="18" charset="0"/>
                                  <a:cs typeface="Arial" pitchFamily="34" charset="0"/>
                                </a:rPr>
                                <a:t>Eddy current Testing</a:t>
                              </a:r>
                              <a:endParaRPr kumimoji="0" lang="en-US" sz="18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Arial" pitchFamily="34" charset="0"/>
                                <a:cs typeface="Arial" pitchFamily="34" charset="0"/>
                              </a:endParaRPr>
                            </a:p>
                          </p:txBody>
                        </p:sp>
                        <p:cxnSp>
                          <p:nvCxnSpPr>
                            <p:cNvPr id="1178" name="AutoShape 154"/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5681" y="3686"/>
                              <a:ext cx="0" cy="81"/>
                            </a:xfrm>
                            <a:prstGeom prst="straightConnector1">
                              <a:avLst/>
                            </a:prstGeom>
                            <a:noFill/>
                            <a:ln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 type="triangle" w="med" len="med"/>
                            </a:ln>
                          </p:spPr>
                        </p:cxnSp>
                      </p:grpSp>
                    </p:grpSp>
                    <p:grpSp>
                      <p:nvGrpSpPr>
                        <p:cNvPr id="1179" name="Group 155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398" y="10553"/>
                          <a:ext cx="2320" cy="574"/>
                          <a:chOff x="4576" y="11292"/>
                          <a:chExt cx="2320" cy="574"/>
                        </a:xfrm>
                      </p:grpSpPr>
                      <p:sp>
                        <p:nvSpPr>
                          <p:cNvPr id="1180" name="Rectangle 156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4576" y="11292"/>
                            <a:ext cx="2320" cy="458"/>
                          </a:xfrm>
                          <a:prstGeom prst="rect">
                            <a:avLst/>
                          </a:prstGeom>
                          <a:noFill/>
                          <a:ln w="1905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:ln>
                        </p:spPr>
                        <p:txBody>
                          <a:bodyPr vert="horz" wrap="squar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algn="ctr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ts val="100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0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Times New Roman" pitchFamily="18" charset="0"/>
                                <a:cs typeface="Arial" pitchFamily="34" charset="0"/>
                              </a:rPr>
                              <a:t>Grit Blasting</a:t>
                            </a:r>
                            <a:endParaRPr kumimoji="0" lang="en-US" sz="1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  <p:cxnSp>
                        <p:nvCxnSpPr>
                          <p:cNvPr id="1181" name="AutoShape 157"/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5748" y="11785"/>
                            <a:ext cx="0" cy="81"/>
                          </a:xfrm>
                          <a:prstGeom prst="straightConnector1">
                            <a:avLst/>
                          </a:prstGeom>
                          <a:noFill/>
                          <a:ln w="9525">
                            <a:solidFill>
                              <a:srgbClr val="000000"/>
                            </a:solidFill>
                            <a:round/>
                            <a:headEnd/>
                            <a:tailEnd type="triangle" w="med" len="med"/>
                          </a:ln>
                        </p:spPr>
                      </p:cxnSp>
                    </p:grpSp>
                    <p:sp>
                      <p:nvSpPr>
                        <p:cNvPr id="1182" name="Rectangle 158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408" y="11137"/>
                          <a:ext cx="2320" cy="458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ts val="100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10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Times New Roman" pitchFamily="18" charset="0"/>
                              <a:cs typeface="Arial" pitchFamily="34" charset="0"/>
                            </a:rPr>
                            <a:t>Boroscope</a:t>
                          </a:r>
                          <a:endParaRPr kumimoji="0" lang="en-US" sz="1800" b="0" i="0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itchFamily="34" charset="0"/>
                            <a:cs typeface="Arial" pitchFamily="34" charset="0"/>
                          </a:endParaRPr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1183" name="Group 159"/>
              <p:cNvGrpSpPr>
                <a:grpSpLocks/>
              </p:cNvGrpSpPr>
              <p:nvPr/>
            </p:nvGrpSpPr>
            <p:grpSpPr bwMode="auto">
              <a:xfrm>
                <a:off x="2039" y="1149"/>
                <a:ext cx="6521" cy="12918"/>
                <a:chOff x="2039" y="1149"/>
                <a:chExt cx="6521" cy="12918"/>
              </a:xfrm>
            </p:grpSpPr>
            <p:grpSp>
              <p:nvGrpSpPr>
                <p:cNvPr id="1184" name="Group 160"/>
                <p:cNvGrpSpPr>
                  <a:grpSpLocks/>
                </p:cNvGrpSpPr>
                <p:nvPr/>
              </p:nvGrpSpPr>
              <p:grpSpPr bwMode="auto">
                <a:xfrm>
                  <a:off x="2039" y="1149"/>
                  <a:ext cx="4398" cy="12918"/>
                  <a:chOff x="2039" y="1149"/>
                  <a:chExt cx="4398" cy="12918"/>
                </a:xfrm>
              </p:grpSpPr>
              <p:grpSp>
                <p:nvGrpSpPr>
                  <p:cNvPr id="1185" name="Group 161"/>
                  <p:cNvGrpSpPr>
                    <a:grpSpLocks/>
                  </p:cNvGrpSpPr>
                  <p:nvPr/>
                </p:nvGrpSpPr>
                <p:grpSpPr bwMode="auto">
                  <a:xfrm>
                    <a:off x="2039" y="1149"/>
                    <a:ext cx="4398" cy="9188"/>
                    <a:chOff x="2039" y="1149"/>
                    <a:chExt cx="4398" cy="9188"/>
                  </a:xfrm>
                </p:grpSpPr>
                <p:sp>
                  <p:nvSpPr>
                    <p:cNvPr id="1186" name="Oval 16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05" y="9302"/>
                      <a:ext cx="710" cy="490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16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1187" name="Oval 16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05" y="8770"/>
                      <a:ext cx="710" cy="490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15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1188" name="Oval 16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039" y="5870"/>
                      <a:ext cx="710" cy="490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9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1189" name="Oval 16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039" y="6346"/>
                      <a:ext cx="710" cy="490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1190" name="Oval 16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27" y="5870"/>
                      <a:ext cx="710" cy="490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11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1191" name="Oval 16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98" y="7087"/>
                      <a:ext cx="710" cy="490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12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1192" name="Oval 16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05" y="7649"/>
                      <a:ext cx="710" cy="490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13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1193" name="Oval 16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00" y="8219"/>
                      <a:ext cx="710" cy="490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14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grpSp>
                  <p:nvGrpSpPr>
                    <p:cNvPr id="1194" name="Group 17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967" y="1149"/>
                      <a:ext cx="724" cy="4468"/>
                      <a:chOff x="2967" y="1149"/>
                      <a:chExt cx="724" cy="4468"/>
                    </a:xfrm>
                  </p:grpSpPr>
                  <p:sp>
                    <p:nvSpPr>
                      <p:cNvPr id="1195" name="Oval 17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967" y="1149"/>
                        <a:ext cx="710" cy="490"/>
                      </a:xfrm>
                      <a:prstGeom prst="ellips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ts val="100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1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pitchFamily="34" charset="0"/>
                          </a:rPr>
                          <a:t>1</a:t>
                        </a:r>
                        <a:endPara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sp>
                    <p:nvSpPr>
                      <p:cNvPr id="1196" name="Oval 172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967" y="1697"/>
                        <a:ext cx="710" cy="490"/>
                      </a:xfrm>
                      <a:prstGeom prst="ellips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ts val="100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1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pitchFamily="34" charset="0"/>
                          </a:rPr>
                          <a:t>2</a:t>
                        </a:r>
                        <a:endPara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sp>
                    <p:nvSpPr>
                      <p:cNvPr id="1197" name="Oval 17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967" y="2268"/>
                        <a:ext cx="710" cy="490"/>
                      </a:xfrm>
                      <a:prstGeom prst="ellips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ts val="100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1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pitchFamily="34" charset="0"/>
                          </a:rPr>
                          <a:t>3</a:t>
                        </a:r>
                        <a:endPara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sp>
                    <p:nvSpPr>
                      <p:cNvPr id="1198" name="Oval 174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967" y="2837"/>
                        <a:ext cx="710" cy="490"/>
                      </a:xfrm>
                      <a:prstGeom prst="ellips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ts val="100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1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pitchFamily="34" charset="0"/>
                          </a:rPr>
                          <a:t>4</a:t>
                        </a:r>
                        <a:endPara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sp>
                    <p:nvSpPr>
                      <p:cNvPr id="1199" name="Oval 175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967" y="3428"/>
                        <a:ext cx="710" cy="490"/>
                      </a:xfrm>
                      <a:prstGeom prst="ellips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ts val="100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1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pitchFamily="34" charset="0"/>
                          </a:rPr>
                          <a:t>5</a:t>
                        </a:r>
                        <a:endPara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sp>
                    <p:nvSpPr>
                      <p:cNvPr id="1200" name="Oval 17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967" y="4003"/>
                        <a:ext cx="710" cy="490"/>
                      </a:xfrm>
                      <a:prstGeom prst="ellips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ts val="100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1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pitchFamily="34" charset="0"/>
                          </a:rPr>
                          <a:t>6</a:t>
                        </a:r>
                        <a:endPara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sp>
                    <p:nvSpPr>
                      <p:cNvPr id="1201" name="Oval 177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967" y="4578"/>
                        <a:ext cx="710" cy="490"/>
                      </a:xfrm>
                      <a:prstGeom prst="ellips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ts val="100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1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pitchFamily="34" charset="0"/>
                          </a:rPr>
                          <a:t>7</a:t>
                        </a:r>
                        <a:endPara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sp>
                    <p:nvSpPr>
                      <p:cNvPr id="1202" name="Oval 178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981" y="5127"/>
                        <a:ext cx="710" cy="490"/>
                      </a:xfrm>
                      <a:prstGeom prst="ellips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ts val="100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1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cs typeface="Arial" pitchFamily="34" charset="0"/>
                          </a:rPr>
                          <a:t>8</a:t>
                        </a:r>
                        <a:endPara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</p:grpSp>
                <p:sp>
                  <p:nvSpPr>
                    <p:cNvPr id="1203" name="Oval 17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98" y="9847"/>
                      <a:ext cx="710" cy="490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17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grpSp>
                <p:nvGrpSpPr>
                  <p:cNvPr id="1204" name="Group 180"/>
                  <p:cNvGrpSpPr>
                    <a:grpSpLocks/>
                  </p:cNvGrpSpPr>
                  <p:nvPr/>
                </p:nvGrpSpPr>
                <p:grpSpPr bwMode="auto">
                  <a:xfrm>
                    <a:off x="2039" y="10641"/>
                    <a:ext cx="4284" cy="3426"/>
                    <a:chOff x="2039" y="10641"/>
                    <a:chExt cx="4284" cy="3426"/>
                  </a:xfrm>
                </p:grpSpPr>
                <p:sp>
                  <p:nvSpPr>
                    <p:cNvPr id="1205" name="Oval 18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039" y="10653"/>
                      <a:ext cx="710" cy="490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18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1206" name="Oval 18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039" y="11135"/>
                      <a:ext cx="710" cy="490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19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1207" name="Oval 18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613" y="10641"/>
                      <a:ext cx="710" cy="490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20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1208" name="Oval 18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77" y="11875"/>
                      <a:ext cx="710" cy="490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21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1209" name="Oval 18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77" y="12416"/>
                      <a:ext cx="710" cy="490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22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1210" name="Oval 18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76" y="13049"/>
                      <a:ext cx="710" cy="490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23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1211" name="Oval 18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67" y="13577"/>
                      <a:ext cx="710" cy="490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24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</p:grpSp>
            <p:grpSp>
              <p:nvGrpSpPr>
                <p:cNvPr id="1212" name="Group 188"/>
                <p:cNvGrpSpPr>
                  <a:grpSpLocks/>
                </p:cNvGrpSpPr>
                <p:nvPr/>
              </p:nvGrpSpPr>
              <p:grpSpPr bwMode="auto">
                <a:xfrm>
                  <a:off x="7842" y="1939"/>
                  <a:ext cx="718" cy="3815"/>
                  <a:chOff x="7842" y="1939"/>
                  <a:chExt cx="718" cy="3815"/>
                </a:xfrm>
              </p:grpSpPr>
              <p:sp>
                <p:nvSpPr>
                  <p:cNvPr id="1213" name="Oval 189"/>
                  <p:cNvSpPr>
                    <a:spLocks noChangeArrowheads="1"/>
                  </p:cNvSpPr>
                  <p:nvPr/>
                </p:nvSpPr>
                <p:spPr bwMode="auto">
                  <a:xfrm>
                    <a:off x="7842" y="5264"/>
                    <a:ext cx="710" cy="490"/>
                  </a:xfrm>
                  <a:prstGeom prst="ellips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100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pitchFamily="34" charset="0"/>
                      </a:rPr>
                      <a:t>31</a:t>
                    </a:r>
                    <a:endParaRPr kumimoji="0" lang="en-US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214" name="Oval 190"/>
                  <p:cNvSpPr>
                    <a:spLocks noChangeArrowheads="1"/>
                  </p:cNvSpPr>
                  <p:nvPr/>
                </p:nvSpPr>
                <p:spPr bwMode="auto">
                  <a:xfrm>
                    <a:off x="7842" y="4155"/>
                    <a:ext cx="710" cy="490"/>
                  </a:xfrm>
                  <a:prstGeom prst="ellips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100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pitchFamily="34" charset="0"/>
                      </a:rPr>
                      <a:t>29</a:t>
                    </a:r>
                    <a:endParaRPr kumimoji="0" lang="en-US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215" name="Oval 191"/>
                  <p:cNvSpPr>
                    <a:spLocks noChangeArrowheads="1"/>
                  </p:cNvSpPr>
                  <p:nvPr/>
                </p:nvSpPr>
                <p:spPr bwMode="auto">
                  <a:xfrm>
                    <a:off x="7842" y="4725"/>
                    <a:ext cx="710" cy="490"/>
                  </a:xfrm>
                  <a:prstGeom prst="ellips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100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pitchFamily="34" charset="0"/>
                      </a:rPr>
                      <a:t>30</a:t>
                    </a:r>
                    <a:endParaRPr kumimoji="0" lang="en-US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216" name="Oval 192"/>
                  <p:cNvSpPr>
                    <a:spLocks noChangeArrowheads="1"/>
                  </p:cNvSpPr>
                  <p:nvPr/>
                </p:nvSpPr>
                <p:spPr bwMode="auto">
                  <a:xfrm>
                    <a:off x="7850" y="2505"/>
                    <a:ext cx="710" cy="490"/>
                  </a:xfrm>
                  <a:prstGeom prst="ellips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100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pitchFamily="34" charset="0"/>
                      </a:rPr>
                      <a:t>26</a:t>
                    </a:r>
                    <a:endParaRPr kumimoji="0" lang="en-US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217" name="Oval 193"/>
                  <p:cNvSpPr>
                    <a:spLocks noChangeArrowheads="1"/>
                  </p:cNvSpPr>
                  <p:nvPr/>
                </p:nvSpPr>
                <p:spPr bwMode="auto">
                  <a:xfrm>
                    <a:off x="7842" y="3595"/>
                    <a:ext cx="710" cy="490"/>
                  </a:xfrm>
                  <a:prstGeom prst="ellips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100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pitchFamily="34" charset="0"/>
                      </a:rPr>
                      <a:t>28</a:t>
                    </a:r>
                    <a:endParaRPr kumimoji="0" lang="en-US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218" name="Oval 194"/>
                  <p:cNvSpPr>
                    <a:spLocks noChangeArrowheads="1"/>
                  </p:cNvSpPr>
                  <p:nvPr/>
                </p:nvSpPr>
                <p:spPr bwMode="auto">
                  <a:xfrm>
                    <a:off x="7842" y="3055"/>
                    <a:ext cx="710" cy="490"/>
                  </a:xfrm>
                  <a:prstGeom prst="ellips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100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pitchFamily="34" charset="0"/>
                      </a:rPr>
                      <a:t>27</a:t>
                    </a:r>
                    <a:endParaRPr kumimoji="0" lang="en-US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1219" name="Oval 195"/>
                  <p:cNvSpPr>
                    <a:spLocks noChangeArrowheads="1"/>
                  </p:cNvSpPr>
                  <p:nvPr/>
                </p:nvSpPr>
                <p:spPr bwMode="auto">
                  <a:xfrm>
                    <a:off x="7846" y="1939"/>
                    <a:ext cx="710" cy="490"/>
                  </a:xfrm>
                  <a:prstGeom prst="ellips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100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pitchFamily="34" charset="0"/>
                      </a:rPr>
                      <a:t>25</a:t>
                    </a:r>
                    <a:endParaRPr kumimoji="0" lang="en-US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p:grpSp>
          </p:grpSp>
        </p:grpSp>
        <p:grpSp>
          <p:nvGrpSpPr>
            <p:cNvPr id="1220" name="Group 196"/>
            <p:cNvGrpSpPr>
              <a:grpSpLocks/>
            </p:cNvGrpSpPr>
            <p:nvPr/>
          </p:nvGrpSpPr>
          <p:grpSpPr bwMode="auto">
            <a:xfrm>
              <a:off x="2270" y="8492"/>
              <a:ext cx="4873" cy="6398"/>
              <a:chOff x="2270" y="8492"/>
              <a:chExt cx="4873" cy="6398"/>
            </a:xfrm>
          </p:grpSpPr>
          <p:sp>
            <p:nvSpPr>
              <p:cNvPr id="1221" name="AutoShape 197"/>
              <p:cNvSpPr>
                <a:spLocks noChangeArrowheads="1"/>
              </p:cNvSpPr>
              <p:nvPr/>
            </p:nvSpPr>
            <p:spPr bwMode="auto">
              <a:xfrm>
                <a:off x="2270" y="13281"/>
                <a:ext cx="463" cy="597"/>
              </a:xfrm>
              <a:prstGeom prst="diamond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cs typeface="Arial" pitchFamily="34" charset="0"/>
                  </a:rPr>
                  <a:t>f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22" name="AutoShape 198"/>
              <p:cNvSpPr>
                <a:spLocks noChangeArrowheads="1"/>
              </p:cNvSpPr>
              <p:nvPr/>
            </p:nvSpPr>
            <p:spPr bwMode="auto">
              <a:xfrm>
                <a:off x="6352" y="14219"/>
                <a:ext cx="463" cy="522"/>
              </a:xfrm>
              <a:prstGeom prst="diamond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cs typeface="Arial" pitchFamily="34" charset="0"/>
                  </a:rPr>
                  <a:t>i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23" name="AutoShape 199"/>
              <p:cNvSpPr>
                <a:spLocks noChangeArrowheads="1"/>
              </p:cNvSpPr>
              <p:nvPr/>
            </p:nvSpPr>
            <p:spPr bwMode="auto">
              <a:xfrm>
                <a:off x="2439" y="8492"/>
                <a:ext cx="463" cy="515"/>
              </a:xfrm>
              <a:prstGeom prst="diamond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cs typeface="Arial" pitchFamily="34" charset="0"/>
                  </a:rPr>
                  <a:t>a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24" name="AutoShape 200"/>
              <p:cNvSpPr>
                <a:spLocks noChangeArrowheads="1"/>
              </p:cNvSpPr>
              <p:nvPr/>
            </p:nvSpPr>
            <p:spPr bwMode="auto">
              <a:xfrm>
                <a:off x="2439" y="9025"/>
                <a:ext cx="463" cy="515"/>
              </a:xfrm>
              <a:prstGeom prst="diamond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cs typeface="Arial" pitchFamily="34" charset="0"/>
                  </a:rPr>
                  <a:t>b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25" name="AutoShape 201"/>
              <p:cNvSpPr>
                <a:spLocks noChangeArrowheads="1"/>
              </p:cNvSpPr>
              <p:nvPr/>
            </p:nvSpPr>
            <p:spPr bwMode="auto">
              <a:xfrm>
                <a:off x="6469" y="8492"/>
                <a:ext cx="463" cy="515"/>
              </a:xfrm>
              <a:prstGeom prst="diamond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cs typeface="Arial" pitchFamily="34" charset="0"/>
                  </a:rPr>
                  <a:t>c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26" name="AutoShape 202"/>
              <p:cNvSpPr>
                <a:spLocks noChangeArrowheads="1"/>
              </p:cNvSpPr>
              <p:nvPr/>
            </p:nvSpPr>
            <p:spPr bwMode="auto">
              <a:xfrm>
                <a:off x="6469" y="9038"/>
                <a:ext cx="463" cy="515"/>
              </a:xfrm>
              <a:prstGeom prst="diamond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cs typeface="Arial" pitchFamily="34" charset="0"/>
                  </a:rPr>
                  <a:t>d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27" name="AutoShape 203"/>
              <p:cNvSpPr>
                <a:spLocks noChangeArrowheads="1"/>
              </p:cNvSpPr>
              <p:nvPr/>
            </p:nvSpPr>
            <p:spPr bwMode="auto">
              <a:xfrm>
                <a:off x="2270" y="12778"/>
                <a:ext cx="463" cy="515"/>
              </a:xfrm>
              <a:prstGeom prst="diamond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cs typeface="Arial" pitchFamily="34" charset="0"/>
                  </a:rPr>
                  <a:t>e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28" name="AutoShape 204"/>
              <p:cNvSpPr>
                <a:spLocks noChangeArrowheads="1"/>
              </p:cNvSpPr>
              <p:nvPr/>
            </p:nvSpPr>
            <p:spPr bwMode="auto">
              <a:xfrm>
                <a:off x="2296" y="14255"/>
                <a:ext cx="463" cy="635"/>
              </a:xfrm>
              <a:prstGeom prst="diamond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cs typeface="Arial" pitchFamily="34" charset="0"/>
                  </a:rPr>
                  <a:t>g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29" name="AutoShape 205"/>
              <p:cNvSpPr>
                <a:spLocks noChangeArrowheads="1"/>
              </p:cNvSpPr>
              <p:nvPr/>
            </p:nvSpPr>
            <p:spPr bwMode="auto">
              <a:xfrm>
                <a:off x="6680" y="12687"/>
                <a:ext cx="463" cy="515"/>
              </a:xfrm>
              <a:prstGeom prst="diamond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cs typeface="Arial" pitchFamily="34" charset="0"/>
                  </a:rPr>
                  <a:t>h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139915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676400" y="152400"/>
            <a:ext cx="5562600" cy="6553200"/>
            <a:chOff x="1311275" y="779463"/>
            <a:chExt cx="4713288" cy="6084887"/>
          </a:xfrm>
          <a:solidFill>
            <a:schemeClr val="tx1"/>
          </a:solidFill>
        </p:grpSpPr>
        <p:grpSp>
          <p:nvGrpSpPr>
            <p:cNvPr id="2050" name="Group 2"/>
            <p:cNvGrpSpPr>
              <a:grpSpLocks/>
            </p:cNvGrpSpPr>
            <p:nvPr/>
          </p:nvGrpSpPr>
          <p:grpSpPr bwMode="auto">
            <a:xfrm>
              <a:off x="1311275" y="779463"/>
              <a:ext cx="3870325" cy="871537"/>
              <a:chOff x="1591" y="4638"/>
              <a:chExt cx="6329" cy="1505"/>
            </a:xfrm>
            <a:grpFill/>
          </p:grpSpPr>
          <p:sp>
            <p:nvSpPr>
              <p:cNvPr id="2051" name="AutoShape 3"/>
              <p:cNvSpPr>
                <a:spLocks noChangeArrowheads="1"/>
              </p:cNvSpPr>
              <p:nvPr/>
            </p:nvSpPr>
            <p:spPr bwMode="auto">
              <a:xfrm>
                <a:off x="1591" y="4638"/>
                <a:ext cx="6329" cy="1055"/>
              </a:xfrm>
              <a:prstGeom prst="flowChartAlternateProcess">
                <a:avLst/>
              </a:prstGeom>
              <a:grpFill/>
              <a:ln w="127000" cmpd="dbl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" pitchFamily="18" charset="0"/>
                    <a:cs typeface="Times New Roman" pitchFamily="18" charset="0"/>
                  </a:rPr>
                  <a:t>EXTRUSION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052" name="AutoShape 4"/>
              <p:cNvSpPr>
                <a:spLocks noChangeArrowheads="1"/>
              </p:cNvSpPr>
              <p:nvPr/>
            </p:nvSpPr>
            <p:spPr bwMode="auto">
              <a:xfrm>
                <a:off x="6396" y="5456"/>
                <a:ext cx="770" cy="687"/>
              </a:xfrm>
              <a:prstGeom prst="downArrow">
                <a:avLst>
                  <a:gd name="adj1" fmla="val 50000"/>
                  <a:gd name="adj2" fmla="val 25000"/>
                </a:avLst>
              </a:prstGeom>
              <a:solidFill>
                <a:schemeClr val="bg1">
                  <a:lumMod val="65000"/>
                </a:schemeClr>
              </a:solidFill>
              <a:ln w="31750">
                <a:noFill/>
                <a:miter lim="800000"/>
                <a:headEnd/>
                <a:tailEnd/>
              </a:ln>
              <a:effectLst/>
            </p:spPr>
            <p:txBody>
              <a:bodyPr vert="eaVert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053" name="Group 5"/>
            <p:cNvGrpSpPr>
              <a:grpSpLocks/>
            </p:cNvGrpSpPr>
            <p:nvPr/>
          </p:nvGrpSpPr>
          <p:grpSpPr bwMode="auto">
            <a:xfrm>
              <a:off x="1487488" y="1646238"/>
              <a:ext cx="3813175" cy="915987"/>
              <a:chOff x="1591" y="4638"/>
              <a:chExt cx="6329" cy="1505"/>
            </a:xfrm>
            <a:grpFill/>
          </p:grpSpPr>
          <p:sp>
            <p:nvSpPr>
              <p:cNvPr id="2054" name="AutoShape 6"/>
              <p:cNvSpPr>
                <a:spLocks noChangeArrowheads="1"/>
              </p:cNvSpPr>
              <p:nvPr/>
            </p:nvSpPr>
            <p:spPr bwMode="auto">
              <a:xfrm>
                <a:off x="1591" y="4638"/>
                <a:ext cx="6329" cy="1055"/>
              </a:xfrm>
              <a:prstGeom prst="flowChartAlternateProcess">
                <a:avLst/>
              </a:prstGeom>
              <a:grpFill/>
              <a:ln w="127000" cmpd="dbl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" pitchFamily="18" charset="0"/>
                    <a:cs typeface="Times New Roman" pitchFamily="18" charset="0"/>
                  </a:rPr>
                  <a:t>POLISHING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055" name="AutoShape 7"/>
              <p:cNvSpPr>
                <a:spLocks noChangeArrowheads="1"/>
              </p:cNvSpPr>
              <p:nvPr/>
            </p:nvSpPr>
            <p:spPr bwMode="auto">
              <a:xfrm>
                <a:off x="6396" y="5456"/>
                <a:ext cx="770" cy="687"/>
              </a:xfrm>
              <a:prstGeom prst="downArrow">
                <a:avLst>
                  <a:gd name="adj1" fmla="val 50000"/>
                  <a:gd name="adj2" fmla="val 25000"/>
                </a:avLst>
              </a:prstGeom>
              <a:solidFill>
                <a:schemeClr val="bg1">
                  <a:lumMod val="65000"/>
                </a:schemeClr>
              </a:solidFill>
              <a:ln w="31750">
                <a:noFill/>
                <a:miter lim="800000"/>
                <a:headEnd/>
                <a:tailEnd/>
              </a:ln>
              <a:effectLst/>
            </p:spPr>
            <p:txBody>
              <a:bodyPr vert="eaVert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056" name="Group 8"/>
            <p:cNvGrpSpPr>
              <a:grpSpLocks/>
            </p:cNvGrpSpPr>
            <p:nvPr/>
          </p:nvGrpSpPr>
          <p:grpSpPr bwMode="auto">
            <a:xfrm>
              <a:off x="1631950" y="2563813"/>
              <a:ext cx="3813175" cy="915987"/>
              <a:chOff x="1591" y="4638"/>
              <a:chExt cx="6329" cy="1505"/>
            </a:xfrm>
            <a:grpFill/>
          </p:grpSpPr>
          <p:sp>
            <p:nvSpPr>
              <p:cNvPr id="2057" name="AutoShape 9"/>
              <p:cNvSpPr>
                <a:spLocks noChangeArrowheads="1"/>
              </p:cNvSpPr>
              <p:nvPr/>
            </p:nvSpPr>
            <p:spPr bwMode="auto">
              <a:xfrm>
                <a:off x="1591" y="4638"/>
                <a:ext cx="6329" cy="1055"/>
              </a:xfrm>
              <a:prstGeom prst="flowChartAlternateProcess">
                <a:avLst/>
              </a:prstGeom>
              <a:grpFill/>
              <a:ln w="127000" cmpd="dbl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" pitchFamily="18" charset="0"/>
                    <a:cs typeface="Times New Roman" pitchFamily="18" charset="0"/>
                  </a:rPr>
                  <a:t>ANNEALING &amp; STRAIGHTENING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058" name="AutoShape 10"/>
              <p:cNvSpPr>
                <a:spLocks noChangeArrowheads="1"/>
              </p:cNvSpPr>
              <p:nvPr/>
            </p:nvSpPr>
            <p:spPr bwMode="auto">
              <a:xfrm>
                <a:off x="6396" y="5456"/>
                <a:ext cx="770" cy="687"/>
              </a:xfrm>
              <a:prstGeom prst="downArrow">
                <a:avLst>
                  <a:gd name="adj1" fmla="val 50000"/>
                  <a:gd name="adj2" fmla="val 25000"/>
                </a:avLst>
              </a:prstGeom>
              <a:solidFill>
                <a:schemeClr val="bg1">
                  <a:lumMod val="65000"/>
                </a:schemeClr>
              </a:solidFill>
              <a:ln w="31750">
                <a:noFill/>
                <a:miter lim="800000"/>
                <a:headEnd/>
                <a:tailEnd/>
              </a:ln>
              <a:effectLst/>
            </p:spPr>
            <p:txBody>
              <a:bodyPr vert="eaVert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059" name="Group 11"/>
            <p:cNvGrpSpPr>
              <a:grpSpLocks/>
            </p:cNvGrpSpPr>
            <p:nvPr/>
          </p:nvGrpSpPr>
          <p:grpSpPr bwMode="auto">
            <a:xfrm>
              <a:off x="1776413" y="3476625"/>
              <a:ext cx="3814762" cy="917575"/>
              <a:chOff x="1591" y="4638"/>
              <a:chExt cx="6329" cy="1505"/>
            </a:xfrm>
            <a:grpFill/>
          </p:grpSpPr>
          <p:sp>
            <p:nvSpPr>
              <p:cNvPr id="2060" name="AutoShape 12"/>
              <p:cNvSpPr>
                <a:spLocks noChangeArrowheads="1"/>
              </p:cNvSpPr>
              <p:nvPr/>
            </p:nvSpPr>
            <p:spPr bwMode="auto">
              <a:xfrm>
                <a:off x="1591" y="4638"/>
                <a:ext cx="6329" cy="1055"/>
              </a:xfrm>
              <a:prstGeom prst="flowChartAlternateProcess">
                <a:avLst/>
              </a:prstGeom>
              <a:grpFill/>
              <a:ln w="127000" cmpd="dbl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" pitchFamily="18" charset="0"/>
                    <a:cs typeface="Times New Roman" pitchFamily="18" charset="0"/>
                  </a:rPr>
                  <a:t>PILGERING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061" name="AutoShape 13"/>
              <p:cNvSpPr>
                <a:spLocks noChangeArrowheads="1"/>
              </p:cNvSpPr>
              <p:nvPr/>
            </p:nvSpPr>
            <p:spPr bwMode="auto">
              <a:xfrm>
                <a:off x="6396" y="5456"/>
                <a:ext cx="770" cy="687"/>
              </a:xfrm>
              <a:prstGeom prst="downArrow">
                <a:avLst>
                  <a:gd name="adj1" fmla="val 50000"/>
                  <a:gd name="adj2" fmla="val 25000"/>
                </a:avLst>
              </a:prstGeom>
              <a:solidFill>
                <a:schemeClr val="bg1">
                  <a:lumMod val="65000"/>
                </a:schemeClr>
              </a:solidFill>
              <a:ln w="31750">
                <a:noFill/>
                <a:miter lim="800000"/>
                <a:headEnd/>
                <a:tailEnd/>
              </a:ln>
              <a:effectLst/>
            </p:spPr>
            <p:txBody>
              <a:bodyPr vert="eaVert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062" name="Group 14"/>
            <p:cNvGrpSpPr>
              <a:grpSpLocks/>
            </p:cNvGrpSpPr>
            <p:nvPr/>
          </p:nvGrpSpPr>
          <p:grpSpPr bwMode="auto">
            <a:xfrm>
              <a:off x="1920875" y="4392613"/>
              <a:ext cx="3814763" cy="917575"/>
              <a:chOff x="1591" y="4638"/>
              <a:chExt cx="6329" cy="1505"/>
            </a:xfrm>
            <a:grpFill/>
          </p:grpSpPr>
          <p:sp>
            <p:nvSpPr>
              <p:cNvPr id="2063" name="AutoShape 15"/>
              <p:cNvSpPr>
                <a:spLocks noChangeArrowheads="1"/>
              </p:cNvSpPr>
              <p:nvPr/>
            </p:nvSpPr>
            <p:spPr bwMode="auto">
              <a:xfrm>
                <a:off x="1591" y="4638"/>
                <a:ext cx="6329" cy="1055"/>
              </a:xfrm>
              <a:prstGeom prst="flowChartAlternateProcess">
                <a:avLst/>
              </a:prstGeom>
              <a:grpFill/>
              <a:ln w="127000" cmpd="dbl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" pitchFamily="18" charset="0"/>
                    <a:cs typeface="Times New Roman" pitchFamily="18" charset="0"/>
                  </a:rPr>
                  <a:t>CLEANING &amp;HONING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064" name="AutoShape 16"/>
              <p:cNvSpPr>
                <a:spLocks noChangeArrowheads="1"/>
              </p:cNvSpPr>
              <p:nvPr/>
            </p:nvSpPr>
            <p:spPr bwMode="auto">
              <a:xfrm>
                <a:off x="6396" y="5456"/>
                <a:ext cx="770" cy="687"/>
              </a:xfrm>
              <a:prstGeom prst="downArrow">
                <a:avLst>
                  <a:gd name="adj1" fmla="val 50000"/>
                  <a:gd name="adj2" fmla="val 25000"/>
                </a:avLst>
              </a:prstGeom>
              <a:solidFill>
                <a:schemeClr val="bg1">
                  <a:lumMod val="65000"/>
                </a:schemeClr>
              </a:solidFill>
              <a:ln w="31750">
                <a:noFill/>
                <a:miter lim="800000"/>
                <a:headEnd/>
                <a:tailEnd/>
              </a:ln>
              <a:effectLst/>
            </p:spPr>
            <p:txBody>
              <a:bodyPr vert="eaVert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065" name="Group 17"/>
            <p:cNvGrpSpPr>
              <a:grpSpLocks/>
            </p:cNvGrpSpPr>
            <p:nvPr/>
          </p:nvGrpSpPr>
          <p:grpSpPr bwMode="auto">
            <a:xfrm>
              <a:off x="2066925" y="5307013"/>
              <a:ext cx="3813175" cy="915987"/>
              <a:chOff x="1591" y="4638"/>
              <a:chExt cx="6329" cy="1505"/>
            </a:xfrm>
            <a:grpFill/>
          </p:grpSpPr>
          <p:sp>
            <p:nvSpPr>
              <p:cNvPr id="2066" name="AutoShape 18"/>
              <p:cNvSpPr>
                <a:spLocks noChangeArrowheads="1"/>
              </p:cNvSpPr>
              <p:nvPr/>
            </p:nvSpPr>
            <p:spPr bwMode="auto">
              <a:xfrm>
                <a:off x="1591" y="4638"/>
                <a:ext cx="6329" cy="1055"/>
              </a:xfrm>
              <a:prstGeom prst="flowChartAlternateProcess">
                <a:avLst/>
              </a:prstGeom>
              <a:grpFill/>
              <a:ln w="127000" cmpd="dbl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" pitchFamily="18" charset="0"/>
                    <a:cs typeface="Times New Roman" pitchFamily="18" charset="0"/>
                  </a:rPr>
                  <a:t>TESTING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067" name="AutoShape 19"/>
              <p:cNvSpPr>
                <a:spLocks noChangeArrowheads="1"/>
              </p:cNvSpPr>
              <p:nvPr/>
            </p:nvSpPr>
            <p:spPr bwMode="auto">
              <a:xfrm>
                <a:off x="6396" y="5456"/>
                <a:ext cx="770" cy="687"/>
              </a:xfrm>
              <a:prstGeom prst="downArrow">
                <a:avLst>
                  <a:gd name="adj1" fmla="val 50000"/>
                  <a:gd name="adj2" fmla="val 25000"/>
                </a:avLst>
              </a:prstGeom>
              <a:solidFill>
                <a:schemeClr val="bg1">
                  <a:lumMod val="65000"/>
                </a:schemeClr>
              </a:solidFill>
              <a:ln w="31750">
                <a:noFill/>
                <a:miter lim="800000"/>
                <a:headEnd/>
                <a:tailEnd/>
              </a:ln>
              <a:effectLst/>
            </p:spPr>
            <p:txBody>
              <a:bodyPr vert="eaVert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068" name="AutoShape 20"/>
            <p:cNvSpPr>
              <a:spLocks noChangeArrowheads="1"/>
            </p:cNvSpPr>
            <p:nvPr/>
          </p:nvSpPr>
          <p:spPr bwMode="auto">
            <a:xfrm>
              <a:off x="2211388" y="6223000"/>
              <a:ext cx="3813175" cy="641350"/>
            </a:xfrm>
            <a:prstGeom prst="flowChartAlternateProcess">
              <a:avLst/>
            </a:prstGeom>
            <a:grpFill/>
            <a:ln w="127000" cmpd="dbl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" pitchFamily="18" charset="0"/>
                  <a:cs typeface="Times New Roman" pitchFamily="18" charset="0"/>
                </a:rPr>
                <a:t>AUTOCLAVING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-228600"/>
            <a:ext cx="8077200" cy="215443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 smtClean="0">
                <a:ln w="10541" cmpd="sng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DAE Founded on</a:t>
            </a:r>
          </a:p>
          <a:p>
            <a:pPr algn="ctr"/>
            <a:r>
              <a:rPr lang="en-US" sz="5400" b="1" cap="none" spc="0" dirty="0" smtClean="0">
                <a:ln w="10541" cmpd="sng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effectLst/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5400" b="1" cap="none" spc="0" baseline="30000" dirty="0" smtClean="0">
                <a:ln w="10541" cmpd="sng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effectLst/>
                <a:latin typeface="Times New Roman" pitchFamily="18" charset="0"/>
                <a:cs typeface="Times New Roman" pitchFamily="18" charset="0"/>
              </a:rPr>
              <a:t>rd</a:t>
            </a:r>
            <a:r>
              <a:rPr lang="en-US" sz="5400" b="1" cap="none" spc="0" dirty="0" smtClean="0">
                <a:ln w="10541" cmpd="sng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effectLst/>
                <a:latin typeface="Times New Roman" pitchFamily="18" charset="0"/>
                <a:cs typeface="Times New Roman" pitchFamily="18" charset="0"/>
              </a:rPr>
              <a:t> August 1954</a:t>
            </a:r>
          </a:p>
        </p:txBody>
      </p:sp>
      <p:sp>
        <p:nvSpPr>
          <p:cNvPr id="6" name="Rectangle 5"/>
          <p:cNvSpPr/>
          <p:nvPr/>
        </p:nvSpPr>
        <p:spPr>
          <a:xfrm>
            <a:off x="3429000" y="3505200"/>
            <a:ext cx="5562600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sz="2800" b="1" i="1" dirty="0" smtClean="0">
                <a:latin typeface="Times New Roman" pitchFamily="18" charset="0"/>
                <a:cs typeface="Times New Roman" pitchFamily="18" charset="0"/>
              </a:rPr>
              <a:t>“Atomic Energy is going to play a vital role in the coming years for the benefit of India and the world”</a:t>
            </a:r>
            <a:endParaRPr lang="en-US" sz="2800" b="1" i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 descr="D:\Manoj doc\NFC Project\Presentation\Chapter 1\9849-004-7588024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916723"/>
            <a:ext cx="3505200" cy="4493846"/>
          </a:xfrm>
          <a:prstGeom prst="rect">
            <a:avLst/>
          </a:prstGeom>
          <a:ln>
            <a:noFill/>
          </a:ln>
          <a:effectLst/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0929" y="179251"/>
            <a:ext cx="8313682" cy="65556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0" b="0" cap="none" spc="0" dirty="0" smtClean="0">
                <a:ln w="0"/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Study of STP</a:t>
            </a:r>
          </a:p>
          <a:p>
            <a:pPr algn="ctr"/>
            <a:r>
              <a:rPr lang="en-US" sz="14000" b="0" cap="none" spc="0" dirty="0" smtClean="0">
                <a:ln w="0"/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Layout</a:t>
            </a:r>
            <a:endParaRPr lang="en-US" sz="14000" b="0" cap="none" spc="0" dirty="0">
              <a:ln w="0"/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445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25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625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16464"/>
            <a:ext cx="8975834" cy="1325563"/>
          </a:xfrm>
        </p:spPr>
        <p:txBody>
          <a:bodyPr>
            <a:noAutofit/>
          </a:bodyPr>
          <a:lstStyle/>
          <a:p>
            <a:r>
              <a:rPr lang="en-IN" sz="6000" dirty="0" smtClean="0">
                <a:latin typeface="Times New Roman" pitchFamily="18" charset="0"/>
                <a:cs typeface="Times New Roman" pitchFamily="18" charset="0"/>
              </a:rPr>
              <a:t>Relative Positioning Method</a:t>
            </a:r>
            <a:endParaRPr lang="en-IN" sz="6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37" y="1214506"/>
            <a:ext cx="7577815" cy="5433294"/>
          </a:xfrm>
        </p:spPr>
      </p:pic>
      <p:sp>
        <p:nvSpPr>
          <p:cNvPr id="10" name="Up-Down Arrow 9"/>
          <p:cNvSpPr/>
          <p:nvPr/>
        </p:nvSpPr>
        <p:spPr>
          <a:xfrm rot="5017387">
            <a:off x="1511597" y="2485088"/>
            <a:ext cx="387645" cy="1033896"/>
          </a:xfrm>
          <a:prstGeom prst="upDownArrow">
            <a:avLst/>
          </a:prstGeom>
          <a:solidFill>
            <a:srgbClr val="00B0F0"/>
          </a:solidFill>
          <a:effectLst>
            <a:outerShdw blurRad="215900" dist="63500" dir="6300000" sx="106000" sy="106000" algn="t" rotWithShape="0">
              <a:prstClr val="black">
                <a:alpha val="8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82657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38977263"/>
              </p:ext>
            </p:extLst>
          </p:nvPr>
        </p:nvGraphicFramePr>
        <p:xfrm>
          <a:off x="1031913" y="1780384"/>
          <a:ext cx="6705600" cy="41338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90550"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590550"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590550"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3600" u="none" strike="noStrike" dirty="0">
                          <a:effectLst/>
                        </a:rPr>
                        <a:t> </a:t>
                      </a:r>
                      <a:endParaRPr lang="en-IN" sz="3600" b="0" i="0" u="none" strike="noStrike" dirty="0">
                        <a:solidFill>
                          <a:srgbClr val="C4D79B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3600" u="none" strike="noStrike" dirty="0">
                          <a:effectLst/>
                        </a:rPr>
                        <a:t> </a:t>
                      </a:r>
                      <a:endParaRPr lang="en-IN" sz="3600" b="0" i="0" u="none" strike="noStrike" dirty="0">
                        <a:solidFill>
                          <a:srgbClr val="C4D79B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3600" u="none" strike="noStrike" dirty="0">
                          <a:effectLst/>
                        </a:rPr>
                        <a:t> </a:t>
                      </a:r>
                      <a:endParaRPr lang="en-IN" sz="3600" b="0" i="0" u="none" strike="noStrike" dirty="0">
                        <a:solidFill>
                          <a:srgbClr val="C4D79B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590550"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3600" u="none" strike="noStrike" dirty="0">
                          <a:effectLst/>
                        </a:rPr>
                        <a:t> </a:t>
                      </a:r>
                      <a:endParaRPr lang="en-IN" sz="3600" b="0" i="0" u="none" strike="noStrike" dirty="0">
                        <a:solidFill>
                          <a:srgbClr val="C4D79B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3600" u="none" strike="noStrike" dirty="0">
                          <a:effectLst/>
                        </a:rPr>
                        <a:t> </a:t>
                      </a:r>
                      <a:endParaRPr lang="en-IN" sz="3600" b="0" i="0" u="none" strike="noStrike" dirty="0">
                        <a:solidFill>
                          <a:srgbClr val="C4D79B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3600" u="none" strike="noStrike" dirty="0">
                          <a:effectLst/>
                        </a:rPr>
                        <a:t> </a:t>
                      </a:r>
                      <a:endParaRPr lang="en-IN" sz="3600" b="0" i="0" u="none" strike="noStrike" dirty="0">
                        <a:solidFill>
                          <a:srgbClr val="C4D79B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590550"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3600" u="none" strike="noStrike" dirty="0">
                          <a:effectLst/>
                        </a:rPr>
                        <a:t> </a:t>
                      </a:r>
                      <a:endParaRPr lang="en-IN" sz="3600" b="0" i="0" u="none" strike="noStrike" dirty="0">
                        <a:solidFill>
                          <a:srgbClr val="C4D79B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3600" u="none" strike="noStrike" dirty="0">
                          <a:effectLst/>
                        </a:rPr>
                        <a:t> </a:t>
                      </a:r>
                      <a:endParaRPr lang="en-IN" sz="3600" b="0" i="0" u="none" strike="noStrike" dirty="0">
                        <a:solidFill>
                          <a:srgbClr val="C4D79B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3600" u="none" strike="noStrike" dirty="0">
                          <a:effectLst/>
                        </a:rPr>
                        <a:t> </a:t>
                      </a:r>
                      <a:endParaRPr lang="en-IN" sz="3600" b="0" i="0" u="none" strike="noStrike" dirty="0">
                        <a:solidFill>
                          <a:srgbClr val="C4D79B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590550"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590550"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056" y="-7646"/>
            <a:ext cx="7886700" cy="1325563"/>
          </a:xfrm>
        </p:spPr>
        <p:txBody>
          <a:bodyPr>
            <a:normAutofit/>
          </a:bodyPr>
          <a:lstStyle/>
          <a:p>
            <a:r>
              <a:rPr lang="en-IN" sz="6000" dirty="0" smtClean="0">
                <a:latin typeface="Times New Roman" pitchFamily="18" charset="0"/>
                <a:cs typeface="Times New Roman" pitchFamily="18" charset="0"/>
              </a:rPr>
              <a:t>Representation in Excel</a:t>
            </a:r>
            <a:endParaRPr lang="en-IN" sz="6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Up-Down Arrow 8"/>
          <p:cNvSpPr/>
          <p:nvPr/>
        </p:nvSpPr>
        <p:spPr>
          <a:xfrm>
            <a:off x="3087870" y="2987278"/>
            <a:ext cx="249381" cy="174567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332394" y="3629281"/>
            <a:ext cx="2874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One Crane Pillar Unit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8340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144111" y="854480"/>
            <a:ext cx="4845268" cy="3631763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500" b="1" dirty="0" smtClean="0">
                <a:ln/>
                <a:solidFill>
                  <a:sysClr val="windowText" lastClr="000000"/>
                </a:solidFill>
                <a:effectLst>
                  <a:outerShdw blurRad="60007" dist="310007" dir="7680000" sy="30000" kx="1300200" algn="ctr" rotWithShape="0">
                    <a:prstClr val="black">
                      <a:alpha val="0"/>
                    </a:prstClr>
                  </a:outerShdw>
                </a:effectLst>
                <a:latin typeface="Times New Roman" pitchFamily="18" charset="0"/>
                <a:cs typeface="Times New Roman" pitchFamily="18" charset="0"/>
              </a:rPr>
              <a:t>STP</a:t>
            </a:r>
          </a:p>
          <a:p>
            <a:pPr algn="ctr"/>
            <a:r>
              <a:rPr lang="en-US" sz="11500" b="1" dirty="0" smtClean="0">
                <a:ln/>
                <a:solidFill>
                  <a:sysClr val="windowText" lastClr="000000"/>
                </a:solidFill>
                <a:effectLst>
                  <a:outerShdw blurRad="60007" dist="310007" dir="7680000" sy="30000" kx="1300200" algn="ctr" rotWithShape="0">
                    <a:prstClr val="black">
                      <a:alpha val="0"/>
                    </a:prstClr>
                  </a:outerShdw>
                </a:effectLst>
                <a:latin typeface="Times New Roman" pitchFamily="18" charset="0"/>
                <a:cs typeface="Times New Roman" pitchFamily="18" charset="0"/>
              </a:rPr>
              <a:t>Layout</a:t>
            </a:r>
            <a:endParaRPr lang="en-US" sz="11500" b="1" dirty="0">
              <a:ln/>
              <a:solidFill>
                <a:sysClr val="windowText" lastClr="000000"/>
              </a:solidFill>
              <a:effectLst>
                <a:outerShdw blurRad="60007" dist="310007" dir="7680000" sy="30000" kx="1300200" algn="ctr" rotWithShape="0">
                  <a:prstClr val="black">
                    <a:alpha val="0"/>
                  </a:prst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3928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-152400" y="76200"/>
            <a:ext cx="9372600" cy="5943600"/>
          </a:xfrm>
        </p:spPr>
        <p:txBody>
          <a:bodyPr>
            <a:noAutofit/>
          </a:bodyPr>
          <a:lstStyle/>
          <a:p>
            <a:r>
              <a:rPr lang="en-IN" sz="11500" dirty="0" smtClean="0">
                <a:latin typeface="Times New Roman" pitchFamily="18" charset="0"/>
                <a:cs typeface="Times New Roman" pitchFamily="18" charset="0"/>
              </a:rPr>
              <a:t>AHWR design</a:t>
            </a:r>
            <a:br>
              <a:rPr lang="en-IN" sz="115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IN" sz="11500" dirty="0" smtClean="0">
                <a:latin typeface="Times New Roman" pitchFamily="18" charset="0"/>
                <a:cs typeface="Times New Roman" pitchFamily="18" charset="0"/>
              </a:rPr>
              <a:t>and study implementation</a:t>
            </a:r>
            <a:endParaRPr lang="en-US" sz="115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381000"/>
            <a:ext cx="9372600" cy="1524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Plant Layout types:-</a:t>
            </a:r>
            <a:endParaRPr kumimoji="0" lang="en-US" sz="8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457200" y="2286000"/>
            <a:ext cx="7239000" cy="31242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Product layout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Process layout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Ranking method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28600" y="1371600"/>
            <a:ext cx="7315200" cy="1447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Product layout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228600" y="3276600"/>
            <a:ext cx="8686800" cy="1676400"/>
          </a:xfrm>
          <a:prstGeom prst="rect">
            <a:avLst/>
          </a:prstGeom>
        </p:spPr>
        <p:txBody>
          <a:bodyPr/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4400" dirty="0" smtClean="0">
                <a:latin typeface="Times New Roman" pitchFamily="18" charset="0"/>
                <a:cs typeface="Times New Roman" pitchFamily="18" charset="0"/>
              </a:rPr>
              <a:t>Machines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are arranged according to the process of manufacturing.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04800" y="1676400"/>
            <a:ext cx="7467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Process Layout</a:t>
            </a:r>
            <a:endParaRPr kumimoji="0" lang="en-US" sz="8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304800" y="3373438"/>
            <a:ext cx="9144000" cy="1655762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IN" sz="4400" dirty="0" smtClean="0">
                <a:latin typeface="Times New Roman" pitchFamily="18" charset="0"/>
                <a:cs typeface="Times New Roman" pitchFamily="18" charset="0"/>
              </a:rPr>
              <a:t>Arranging</a:t>
            </a:r>
            <a:r>
              <a:rPr kumimoji="0" lang="en-IN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machines according to their function.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28600" y="1447800"/>
            <a:ext cx="8305800" cy="13716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Ranking  method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228600" y="2895600"/>
            <a:ext cx="9144000" cy="28956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4400" dirty="0" smtClean="0">
                <a:latin typeface="Times New Roman" pitchFamily="18" charset="0"/>
                <a:cs typeface="Times New Roman" pitchFamily="18" charset="0"/>
              </a:rPr>
              <a:t>According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to the priority of operations like repetitiveness, space, etc., </a:t>
            </a:r>
            <a:r>
              <a:rPr kumimoji="0" lang="en-IN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analogous to the mathematical ranking method.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Manoj doc\NFC Project\Presentation\Chapter 1\DAENewLogo.png"/>
          <p:cNvPicPr>
            <a:picLocks noChangeAspect="1" noChangeArrowheads="1"/>
          </p:cNvPicPr>
          <p:nvPr/>
        </p:nvPicPr>
        <p:blipFill>
          <a:blip r:embed="rId2" cstate="print">
            <a:lum contrast="40000"/>
          </a:blip>
          <a:srcRect/>
          <a:stretch>
            <a:fillRect/>
          </a:stretch>
        </p:blipFill>
        <p:spPr bwMode="auto">
          <a:xfrm>
            <a:off x="2590800" y="1219200"/>
            <a:ext cx="4038600" cy="4038600"/>
          </a:xfrm>
          <a:prstGeom prst="rect">
            <a:avLst/>
          </a:prstGeom>
          <a:noFill/>
        </p:spPr>
      </p:pic>
      <p:grpSp>
        <p:nvGrpSpPr>
          <p:cNvPr id="20" name="Group 19"/>
          <p:cNvGrpSpPr/>
          <p:nvPr/>
        </p:nvGrpSpPr>
        <p:grpSpPr>
          <a:xfrm>
            <a:off x="299889" y="2545527"/>
            <a:ext cx="8463111" cy="1306383"/>
            <a:chOff x="299889" y="2545527"/>
            <a:chExt cx="8463111" cy="1306383"/>
          </a:xfrm>
        </p:grpSpPr>
        <p:pic>
          <p:nvPicPr>
            <p:cNvPr id="2051" name="Picture 3" descr="D:\Manoj doc\NFC Project\Presentation\Chapter 1\UCIL.svg.png"/>
            <p:cNvPicPr>
              <a:picLocks noChangeAspect="1" noChangeArrowheads="1"/>
            </p:cNvPicPr>
            <p:nvPr/>
          </p:nvPicPr>
          <p:blipFill>
            <a:blip r:embed="rId3" cstate="print">
              <a:lum contrast="40000"/>
            </a:blip>
            <a:srcRect/>
            <a:stretch>
              <a:fillRect/>
            </a:stretch>
          </p:blipFill>
          <p:spPr bwMode="auto">
            <a:xfrm>
              <a:off x="299889" y="2545527"/>
              <a:ext cx="1147911" cy="1112073"/>
            </a:xfrm>
            <a:prstGeom prst="rect">
              <a:avLst/>
            </a:prstGeom>
            <a:noFill/>
          </p:spPr>
        </p:pic>
        <p:pic>
          <p:nvPicPr>
            <p:cNvPr id="2052" name="Picture 4" descr="D:\Manoj doc\NFC Project\Presentation\Chapter 1\300px-Homi_Bhabha_National_Institute_logo.svg.png"/>
            <p:cNvPicPr>
              <a:picLocks noChangeAspect="1" noChangeArrowheads="1"/>
            </p:cNvPicPr>
            <p:nvPr/>
          </p:nvPicPr>
          <p:blipFill>
            <a:blip r:embed="rId4" cstate="print">
              <a:lum contrast="40000"/>
            </a:blip>
            <a:srcRect/>
            <a:stretch>
              <a:fillRect/>
            </a:stretch>
          </p:blipFill>
          <p:spPr bwMode="auto">
            <a:xfrm>
              <a:off x="7462887" y="2590800"/>
              <a:ext cx="1300113" cy="1261110"/>
            </a:xfrm>
            <a:prstGeom prst="rect">
              <a:avLst/>
            </a:prstGeom>
            <a:noFill/>
          </p:spPr>
        </p:pic>
      </p:grpSp>
      <p:grpSp>
        <p:nvGrpSpPr>
          <p:cNvPr id="26" name="Group 25"/>
          <p:cNvGrpSpPr/>
          <p:nvPr/>
        </p:nvGrpSpPr>
        <p:grpSpPr>
          <a:xfrm>
            <a:off x="304800" y="1447800"/>
            <a:ext cx="8534400" cy="3840348"/>
            <a:chOff x="304800" y="1447800"/>
            <a:chExt cx="8534400" cy="3840348"/>
          </a:xfrm>
        </p:grpSpPr>
        <p:pic>
          <p:nvPicPr>
            <p:cNvPr id="2055" name="Picture 7" descr="D:\Manoj doc\NFC Project\Presentation\Chapter 1\gsologo.jpg"/>
            <p:cNvPicPr>
              <a:picLocks noChangeAspect="1" noChangeArrowheads="1"/>
            </p:cNvPicPr>
            <p:nvPr/>
          </p:nvPicPr>
          <p:blipFill>
            <a:blip r:embed="rId5" cstate="print">
              <a:lum contrast="40000"/>
            </a:blip>
            <a:srcRect/>
            <a:stretch>
              <a:fillRect/>
            </a:stretch>
          </p:blipFill>
          <p:spPr bwMode="auto">
            <a:xfrm>
              <a:off x="7467600" y="3968131"/>
              <a:ext cx="1371600" cy="1320017"/>
            </a:xfrm>
            <a:prstGeom prst="rect">
              <a:avLst/>
            </a:prstGeom>
            <a:noFill/>
          </p:spPr>
        </p:pic>
        <p:pic>
          <p:nvPicPr>
            <p:cNvPr id="2057" name="Picture 9" descr="D:\Manoj doc\NFC Project\Presentation\Chapter 1\INDIAN RARE EARTH LIMITED.jpg"/>
            <p:cNvPicPr>
              <a:picLocks noChangeAspect="1" noChangeArrowheads="1"/>
            </p:cNvPicPr>
            <p:nvPr/>
          </p:nvPicPr>
          <p:blipFill>
            <a:blip r:embed="rId6" cstate="print">
              <a:lum contrast="40000"/>
            </a:blip>
            <a:srcRect r="61062"/>
            <a:stretch>
              <a:fillRect/>
            </a:stretch>
          </p:blipFill>
          <p:spPr bwMode="auto">
            <a:xfrm>
              <a:off x="304800" y="1447800"/>
              <a:ext cx="1219200" cy="1043710"/>
            </a:xfrm>
            <a:prstGeom prst="rect">
              <a:avLst/>
            </a:prstGeom>
            <a:noFill/>
          </p:spPr>
        </p:pic>
      </p:grpSp>
      <p:grpSp>
        <p:nvGrpSpPr>
          <p:cNvPr id="24" name="Group 23"/>
          <p:cNvGrpSpPr/>
          <p:nvPr/>
        </p:nvGrpSpPr>
        <p:grpSpPr>
          <a:xfrm>
            <a:off x="2133600" y="152400"/>
            <a:ext cx="4953000" cy="6553200"/>
            <a:chOff x="2133600" y="152400"/>
            <a:chExt cx="4953000" cy="6553200"/>
          </a:xfrm>
        </p:grpSpPr>
        <p:pic>
          <p:nvPicPr>
            <p:cNvPr id="2058" name="Picture 10" descr="D:\Manoj doc\NFC Project\Presentation\Chapter 1\Institute_of_Mathematical_Sciences_logo.png"/>
            <p:cNvPicPr>
              <a:picLocks noChangeAspect="1" noChangeArrowheads="1"/>
            </p:cNvPicPr>
            <p:nvPr/>
          </p:nvPicPr>
          <p:blipFill>
            <a:blip r:embed="rId7" cstate="print">
              <a:lum contrast="40000"/>
            </a:blip>
            <a:srcRect/>
            <a:stretch>
              <a:fillRect/>
            </a:stretch>
          </p:blipFill>
          <p:spPr bwMode="auto">
            <a:xfrm>
              <a:off x="2133600" y="152400"/>
              <a:ext cx="1371600" cy="1376187"/>
            </a:xfrm>
            <a:prstGeom prst="rect">
              <a:avLst/>
            </a:prstGeom>
            <a:noFill/>
          </p:spPr>
        </p:pic>
        <p:pic>
          <p:nvPicPr>
            <p:cNvPr id="2059" name="Picture 11" descr="D:\Manoj doc\NFC Project\Presentation\Chapter 1\logo.jpg"/>
            <p:cNvPicPr>
              <a:picLocks noChangeAspect="1" noChangeArrowheads="1"/>
            </p:cNvPicPr>
            <p:nvPr/>
          </p:nvPicPr>
          <p:blipFill>
            <a:blip r:embed="rId8" cstate="print">
              <a:lum contrast="40000"/>
            </a:blip>
            <a:srcRect/>
            <a:stretch>
              <a:fillRect/>
            </a:stretch>
          </p:blipFill>
          <p:spPr bwMode="auto">
            <a:xfrm>
              <a:off x="6172200" y="5246789"/>
              <a:ext cx="914400" cy="1458811"/>
            </a:xfrm>
            <a:prstGeom prst="rect">
              <a:avLst/>
            </a:prstGeom>
            <a:noFill/>
          </p:spPr>
        </p:pic>
      </p:grpSp>
      <p:grpSp>
        <p:nvGrpSpPr>
          <p:cNvPr id="25" name="Group 24"/>
          <p:cNvGrpSpPr/>
          <p:nvPr/>
        </p:nvGrpSpPr>
        <p:grpSpPr>
          <a:xfrm>
            <a:off x="152400" y="1220244"/>
            <a:ext cx="8610600" cy="4054216"/>
            <a:chOff x="152400" y="1220244"/>
            <a:chExt cx="8610600" cy="4054216"/>
          </a:xfrm>
        </p:grpSpPr>
        <p:pic>
          <p:nvPicPr>
            <p:cNvPr id="2054" name="Picture 6" descr="D:\Manoj doc\NFC Project\Presentation\Chapter 1\BHAVINI-Recruitment-2014.png"/>
            <p:cNvPicPr>
              <a:picLocks noChangeAspect="1" noChangeArrowheads="1"/>
            </p:cNvPicPr>
            <p:nvPr/>
          </p:nvPicPr>
          <p:blipFill>
            <a:blip r:embed="rId9" cstate="print">
              <a:lum contrast="40000"/>
            </a:blip>
            <a:srcRect/>
            <a:stretch>
              <a:fillRect/>
            </a:stretch>
          </p:blipFill>
          <p:spPr bwMode="auto">
            <a:xfrm>
              <a:off x="152400" y="3731949"/>
              <a:ext cx="1524000" cy="1542511"/>
            </a:xfrm>
            <a:prstGeom prst="rect">
              <a:avLst/>
            </a:prstGeom>
            <a:noFill/>
          </p:spPr>
        </p:pic>
        <p:pic>
          <p:nvPicPr>
            <p:cNvPr id="2061" name="Picture 13" descr="D:\Manoj doc\NFC Project\Presentation\Chapter 1\logo-hri.png"/>
            <p:cNvPicPr>
              <a:picLocks noChangeAspect="1" noChangeArrowheads="1"/>
            </p:cNvPicPr>
            <p:nvPr/>
          </p:nvPicPr>
          <p:blipFill>
            <a:blip r:embed="rId10" cstate="print">
              <a:lum contrast="40000"/>
            </a:blip>
            <a:srcRect/>
            <a:stretch>
              <a:fillRect/>
            </a:stretch>
          </p:blipFill>
          <p:spPr bwMode="auto">
            <a:xfrm>
              <a:off x="7543800" y="1220244"/>
              <a:ext cx="1219200" cy="1213634"/>
            </a:xfrm>
            <a:prstGeom prst="rect">
              <a:avLst/>
            </a:prstGeom>
            <a:noFill/>
          </p:spPr>
        </p:pic>
      </p:grpSp>
      <p:grpSp>
        <p:nvGrpSpPr>
          <p:cNvPr id="21" name="Group 20"/>
          <p:cNvGrpSpPr/>
          <p:nvPr/>
        </p:nvGrpSpPr>
        <p:grpSpPr>
          <a:xfrm>
            <a:off x="304800" y="152400"/>
            <a:ext cx="8534400" cy="6553200"/>
            <a:chOff x="304800" y="152400"/>
            <a:chExt cx="8534400" cy="6553200"/>
          </a:xfrm>
        </p:grpSpPr>
        <p:pic>
          <p:nvPicPr>
            <p:cNvPr id="2053" name="Picture 5" descr="D:\Manoj doc\NFC Project\Presentation\Chapter 1\Atomic-Energy-Regulatory-Board-warns-X-ray-equipment-owners.jpg"/>
            <p:cNvPicPr>
              <a:picLocks noChangeAspect="1" noChangeArrowheads="1"/>
            </p:cNvPicPr>
            <p:nvPr/>
          </p:nvPicPr>
          <p:blipFill>
            <a:blip r:embed="rId11" cstate="print">
              <a:lum contrast="40000"/>
            </a:blip>
            <a:srcRect/>
            <a:stretch>
              <a:fillRect/>
            </a:stretch>
          </p:blipFill>
          <p:spPr bwMode="auto">
            <a:xfrm>
              <a:off x="7620000" y="5486400"/>
              <a:ext cx="1219200" cy="1219200"/>
            </a:xfrm>
            <a:prstGeom prst="rect">
              <a:avLst/>
            </a:prstGeom>
            <a:noFill/>
          </p:spPr>
        </p:pic>
        <p:pic>
          <p:nvPicPr>
            <p:cNvPr id="2062" name="Picture 14" descr="D:\Manoj doc\NFC Project\Presentation\Chapter 1\niser-logo blue.jpg"/>
            <p:cNvPicPr>
              <a:picLocks noChangeAspect="1" noChangeArrowheads="1"/>
            </p:cNvPicPr>
            <p:nvPr/>
          </p:nvPicPr>
          <p:blipFill>
            <a:blip r:embed="rId12" cstate="print">
              <a:lum contrast="40000"/>
            </a:blip>
            <a:srcRect/>
            <a:stretch>
              <a:fillRect/>
            </a:stretch>
          </p:blipFill>
          <p:spPr bwMode="auto">
            <a:xfrm>
              <a:off x="304800" y="152400"/>
              <a:ext cx="1219200" cy="1331495"/>
            </a:xfrm>
            <a:prstGeom prst="rect">
              <a:avLst/>
            </a:prstGeom>
            <a:noFill/>
          </p:spPr>
        </p:pic>
      </p:grpSp>
      <p:grpSp>
        <p:nvGrpSpPr>
          <p:cNvPr id="22" name="Group 21"/>
          <p:cNvGrpSpPr/>
          <p:nvPr/>
        </p:nvGrpSpPr>
        <p:grpSpPr>
          <a:xfrm>
            <a:off x="228600" y="228600"/>
            <a:ext cx="8686800" cy="6370054"/>
            <a:chOff x="228600" y="228600"/>
            <a:chExt cx="8686800" cy="6370054"/>
          </a:xfrm>
        </p:grpSpPr>
        <p:pic>
          <p:nvPicPr>
            <p:cNvPr id="2060" name="Picture 12" descr="D:\Manoj doc\NFC Project\Presentation\Chapter 1\logo3.jpg"/>
            <p:cNvPicPr>
              <a:picLocks noChangeAspect="1" noChangeArrowheads="1"/>
            </p:cNvPicPr>
            <p:nvPr/>
          </p:nvPicPr>
          <p:blipFill>
            <a:blip r:embed="rId13" cstate="print">
              <a:lum contrast="40000"/>
            </a:blip>
            <a:srcRect/>
            <a:stretch>
              <a:fillRect/>
            </a:stretch>
          </p:blipFill>
          <p:spPr bwMode="auto">
            <a:xfrm>
              <a:off x="228600" y="5261643"/>
              <a:ext cx="1371600" cy="1337011"/>
            </a:xfrm>
            <a:prstGeom prst="rect">
              <a:avLst/>
            </a:prstGeom>
            <a:noFill/>
          </p:spPr>
        </p:pic>
        <p:pic>
          <p:nvPicPr>
            <p:cNvPr id="2064" name="Picture 16" descr="D:\Manoj doc\NFC Project\Presentation\Chapter 1\rrcat_650_082714121038.jpg"/>
            <p:cNvPicPr>
              <a:picLocks noChangeAspect="1" noChangeArrowheads="1"/>
            </p:cNvPicPr>
            <p:nvPr/>
          </p:nvPicPr>
          <p:blipFill>
            <a:blip r:embed="rId14" cstate="print">
              <a:lum/>
            </a:blip>
            <a:srcRect/>
            <a:stretch>
              <a:fillRect/>
            </a:stretch>
          </p:blipFill>
          <p:spPr bwMode="auto">
            <a:xfrm>
              <a:off x="7429500" y="228600"/>
              <a:ext cx="1485900" cy="914400"/>
            </a:xfrm>
            <a:prstGeom prst="rect">
              <a:avLst/>
            </a:prstGeom>
            <a:noFill/>
          </p:spPr>
        </p:pic>
      </p:grpSp>
      <p:grpSp>
        <p:nvGrpSpPr>
          <p:cNvPr id="19" name="Group 18"/>
          <p:cNvGrpSpPr/>
          <p:nvPr/>
        </p:nvGrpSpPr>
        <p:grpSpPr>
          <a:xfrm>
            <a:off x="3650022" y="145475"/>
            <a:ext cx="1874268" cy="6575711"/>
            <a:chOff x="3650022" y="145475"/>
            <a:chExt cx="1874268" cy="6575711"/>
          </a:xfrm>
        </p:grpSpPr>
        <p:pic>
          <p:nvPicPr>
            <p:cNvPr id="2056" name="Picture 8" descr="D:\Manoj doc\NFC Project\Presentation\Chapter 1\Heavy Water Board (HWB).jpg"/>
            <p:cNvPicPr>
              <a:picLocks noChangeAspect="1" noChangeArrowheads="1"/>
            </p:cNvPicPr>
            <p:nvPr/>
          </p:nvPicPr>
          <p:blipFill>
            <a:blip r:embed="rId15" cstate="print">
              <a:lum contrast="40000"/>
            </a:blip>
            <a:srcRect/>
            <a:stretch>
              <a:fillRect/>
            </a:stretch>
          </p:blipFill>
          <p:spPr bwMode="auto">
            <a:xfrm>
              <a:off x="4038600" y="5408122"/>
              <a:ext cx="1295400" cy="1313064"/>
            </a:xfrm>
            <a:prstGeom prst="rect">
              <a:avLst/>
            </a:prstGeom>
            <a:noFill/>
          </p:spPr>
        </p:pic>
        <p:pic>
          <p:nvPicPr>
            <p:cNvPr id="2065" name="Picture 17" descr="D:\Manoj doc\NFC Project\Presentation\Chapter 1\Tata_Institute_of_Fundamental_Research_logo.png"/>
            <p:cNvPicPr>
              <a:picLocks noChangeAspect="1" noChangeArrowheads="1"/>
            </p:cNvPicPr>
            <p:nvPr/>
          </p:nvPicPr>
          <p:blipFill>
            <a:blip r:embed="rId16" cstate="print">
              <a:lum contrast="40000"/>
            </a:blip>
            <a:srcRect/>
            <a:stretch>
              <a:fillRect/>
            </a:stretch>
          </p:blipFill>
          <p:spPr bwMode="auto">
            <a:xfrm>
              <a:off x="3650022" y="145475"/>
              <a:ext cx="1874268" cy="914400"/>
            </a:xfrm>
            <a:prstGeom prst="rect">
              <a:avLst/>
            </a:prstGeom>
            <a:noFill/>
          </p:spPr>
        </p:pic>
      </p:grpSp>
      <p:grpSp>
        <p:nvGrpSpPr>
          <p:cNvPr id="23" name="Group 22"/>
          <p:cNvGrpSpPr/>
          <p:nvPr/>
        </p:nvGrpSpPr>
        <p:grpSpPr>
          <a:xfrm>
            <a:off x="1981200" y="152400"/>
            <a:ext cx="4800600" cy="6629400"/>
            <a:chOff x="1981200" y="152400"/>
            <a:chExt cx="4800600" cy="6629400"/>
          </a:xfrm>
        </p:grpSpPr>
        <p:pic>
          <p:nvPicPr>
            <p:cNvPr id="2063" name="Picture 15" descr="D:\Manoj doc\NFC Project\Presentation\Chapter 1\NPCIL-Recruitment.jpg"/>
            <p:cNvPicPr>
              <a:picLocks noChangeAspect="1" noChangeArrowheads="1"/>
            </p:cNvPicPr>
            <p:nvPr/>
          </p:nvPicPr>
          <p:blipFill>
            <a:blip r:embed="rId17" cstate="print">
              <a:lum contrast="40000"/>
            </a:blip>
            <a:srcRect/>
            <a:stretch>
              <a:fillRect/>
            </a:stretch>
          </p:blipFill>
          <p:spPr bwMode="auto">
            <a:xfrm>
              <a:off x="1981200" y="5334000"/>
              <a:ext cx="1447800" cy="1447800"/>
            </a:xfrm>
            <a:prstGeom prst="rect">
              <a:avLst/>
            </a:prstGeom>
            <a:noFill/>
          </p:spPr>
        </p:pic>
        <p:pic>
          <p:nvPicPr>
            <p:cNvPr id="2066" name="Picture 18" descr="D:\Manoj doc\NFC Project\Presentation\Chapter 1\Tata_Memorial_Hospital_Logo.svg.png"/>
            <p:cNvPicPr>
              <a:picLocks noChangeAspect="1" noChangeArrowheads="1"/>
            </p:cNvPicPr>
            <p:nvPr/>
          </p:nvPicPr>
          <p:blipFill>
            <a:blip r:embed="rId18" cstate="print">
              <a:lum contrast="40000"/>
            </a:blip>
            <a:srcRect/>
            <a:stretch>
              <a:fillRect/>
            </a:stretch>
          </p:blipFill>
          <p:spPr bwMode="auto">
            <a:xfrm>
              <a:off x="5638800" y="152400"/>
              <a:ext cx="1143000" cy="1194319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304800"/>
            <a:ext cx="9144000" cy="5334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Product layout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of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AHWR</a:t>
            </a:r>
            <a:endParaRPr kumimoji="0" lang="en-US" sz="115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304800"/>
            <a:ext cx="9144000" cy="5334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Process layout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of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AHWR</a:t>
            </a:r>
            <a:endParaRPr kumimoji="0" lang="en-US" sz="115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304800"/>
            <a:ext cx="9144000" cy="5334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00" dirty="0" smtClean="0">
                <a:latin typeface="Times New Roman" pitchFamily="18" charset="0"/>
                <a:ea typeface="+mj-ea"/>
                <a:cs typeface="Times New Roman" pitchFamily="18" charset="0"/>
              </a:rPr>
              <a:t>Ranking method</a:t>
            </a:r>
            <a:endParaRPr kumimoji="0" lang="en-US" sz="10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of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AHWR</a:t>
            </a:r>
            <a:endParaRPr kumimoji="0" lang="en-US" sz="10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381000"/>
            <a:ext cx="9144000" cy="12954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7200" i="0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OPTIMISED LAYOUT</a:t>
            </a:r>
            <a:endParaRPr kumimoji="0" lang="en-US" sz="7200" i="0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0" y="1981200"/>
            <a:ext cx="9144000" cy="388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Arrangement</a:t>
            </a:r>
            <a:r>
              <a:rPr kumimoji="0" lang="en-I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according to the will and convenience of the worker and space limitation.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kumimoji="0" lang="en-I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electing the short path of machine from all layouts and arranging them will not do the job, giving correct reason for machine position</a:t>
            </a:r>
            <a:r>
              <a:rPr kumimoji="0" lang="en-IN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should be justified.</a:t>
            </a:r>
            <a:endParaRPr kumimoji="0" lang="en-I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381000"/>
            <a:ext cx="9144000" cy="12192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7000" i="0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STUDY OF LAYOUTS</a:t>
            </a:r>
            <a:endParaRPr kumimoji="0" lang="en-US" sz="7000" i="0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0" y="1828800"/>
            <a:ext cx="9144000" cy="3429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Few</a:t>
            </a:r>
            <a:r>
              <a:rPr kumimoji="0" lang="en-IN" sz="3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criteria have been selected which denotes that the layout is comfortable and best suitable:-</a:t>
            </a:r>
          </a:p>
          <a:p>
            <a:pPr marL="1371600" lvl="2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kumimoji="0" lang="en-IN" sz="3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Length</a:t>
            </a:r>
          </a:p>
          <a:p>
            <a:pPr marL="1371600" lvl="2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kumimoji="0" lang="en-IN" sz="3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Time</a:t>
            </a:r>
          </a:p>
          <a:p>
            <a:pPr marL="1371600" lvl="2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kumimoji="0" lang="en-IN" sz="3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Bay transfer</a:t>
            </a:r>
          </a:p>
          <a:p>
            <a:pPr marL="1371600" lvl="2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kumimoji="0" lang="en-IN" sz="3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Defect length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55085" y="1792084"/>
          <a:ext cx="8991600" cy="2486660"/>
        </p:xfrm>
        <a:graphic>
          <a:graphicData uri="http://schemas.openxmlformats.org/drawingml/2006/table">
            <a:tbl>
              <a:tblPr/>
              <a:tblGrid>
                <a:gridCol w="2095334"/>
                <a:gridCol w="909677"/>
                <a:gridCol w="1406876"/>
                <a:gridCol w="1326071"/>
                <a:gridCol w="1492405"/>
                <a:gridCol w="1761237"/>
              </a:tblGrid>
              <a:tr h="42314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800" b="1" dirty="0" smtClean="0">
                          <a:latin typeface="Times New Roman"/>
                          <a:ea typeface="Calibri"/>
                          <a:cs typeface="Mangal"/>
                        </a:rPr>
                        <a:t>Criteria</a:t>
                      </a:r>
                      <a:endParaRPr lang="en-US" sz="2400" b="1" dirty="0"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800" b="1" dirty="0">
                          <a:latin typeface="Times New Roman"/>
                          <a:ea typeface="Calibri"/>
                          <a:cs typeface="Mangal"/>
                        </a:rPr>
                        <a:t>STP</a:t>
                      </a:r>
                      <a:endParaRPr lang="en-US" sz="2400" b="1" dirty="0"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800" b="1" dirty="0">
                          <a:latin typeface="Times New Roman"/>
                          <a:ea typeface="Calibri"/>
                          <a:cs typeface="Mangal"/>
                        </a:rPr>
                        <a:t>Product</a:t>
                      </a:r>
                      <a:endParaRPr lang="en-US" sz="2400" b="1" dirty="0"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800" b="1" dirty="0">
                          <a:latin typeface="Times New Roman"/>
                          <a:ea typeface="Calibri"/>
                          <a:cs typeface="Mangal"/>
                        </a:rPr>
                        <a:t>Process</a:t>
                      </a:r>
                      <a:endParaRPr lang="en-US" sz="2400" b="1" dirty="0"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800" b="1" dirty="0">
                          <a:latin typeface="Times New Roman"/>
                          <a:ea typeface="Calibri"/>
                          <a:cs typeface="Mangal"/>
                        </a:rPr>
                        <a:t>Ranking</a:t>
                      </a:r>
                      <a:endParaRPr lang="en-US" sz="2400" b="1" dirty="0"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800" b="1" dirty="0">
                          <a:latin typeface="Times New Roman"/>
                          <a:ea typeface="Calibri"/>
                          <a:cs typeface="Mangal"/>
                        </a:rPr>
                        <a:t>Optimised</a:t>
                      </a:r>
                      <a:endParaRPr lang="en-US" sz="2400" b="1" dirty="0"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816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800" dirty="0">
                          <a:latin typeface="Times New Roman"/>
                          <a:ea typeface="Calibri"/>
                          <a:cs typeface="Mangal"/>
                        </a:rPr>
                        <a:t>Length</a:t>
                      </a:r>
                      <a:endParaRPr lang="en-US" sz="2400" dirty="0"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800" dirty="0">
                          <a:latin typeface="Times New Roman"/>
                          <a:ea typeface="Calibri"/>
                          <a:cs typeface="Mangal"/>
                        </a:rPr>
                        <a:t>3364</a:t>
                      </a:r>
                      <a:endParaRPr lang="en-US" sz="2400" dirty="0"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800" dirty="0">
                          <a:latin typeface="Times New Roman"/>
                          <a:ea typeface="Calibri"/>
                          <a:cs typeface="Mangal"/>
                        </a:rPr>
                        <a:t>3136</a:t>
                      </a:r>
                      <a:endParaRPr lang="en-US" sz="2400" dirty="0"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800" dirty="0">
                          <a:latin typeface="Times New Roman"/>
                          <a:ea typeface="Calibri"/>
                          <a:cs typeface="Mangal"/>
                        </a:rPr>
                        <a:t>3140</a:t>
                      </a:r>
                      <a:endParaRPr lang="en-US" sz="2400" dirty="0"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800" dirty="0">
                          <a:latin typeface="Times New Roman"/>
                          <a:ea typeface="Calibri"/>
                          <a:cs typeface="Mangal"/>
                        </a:rPr>
                        <a:t>3192</a:t>
                      </a:r>
                      <a:endParaRPr lang="en-US" sz="2400" dirty="0"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800" dirty="0">
                          <a:latin typeface="Times New Roman"/>
                          <a:ea typeface="Calibri"/>
                          <a:cs typeface="Mangal"/>
                        </a:rPr>
                        <a:t>2836</a:t>
                      </a:r>
                      <a:endParaRPr lang="en-US" sz="2400" dirty="0"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816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800" dirty="0">
                          <a:latin typeface="Times New Roman"/>
                          <a:ea typeface="Calibri"/>
                          <a:cs typeface="Mangal"/>
                        </a:rPr>
                        <a:t>Time</a:t>
                      </a:r>
                      <a:endParaRPr lang="en-US" sz="2400" dirty="0"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800" dirty="0">
                          <a:latin typeface="Times New Roman"/>
                          <a:ea typeface="Calibri"/>
                          <a:cs typeface="Mangal"/>
                        </a:rPr>
                        <a:t>112</a:t>
                      </a:r>
                      <a:endParaRPr lang="en-US" sz="2400" dirty="0"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800">
                          <a:latin typeface="Times New Roman"/>
                          <a:ea typeface="Calibri"/>
                          <a:cs typeface="Mangal"/>
                        </a:rPr>
                        <a:t>104</a:t>
                      </a:r>
                      <a:endParaRPr lang="en-US" sz="2400"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800" dirty="0">
                          <a:latin typeface="Times New Roman"/>
                          <a:ea typeface="Calibri"/>
                          <a:cs typeface="Mangal"/>
                        </a:rPr>
                        <a:t>105</a:t>
                      </a:r>
                      <a:endParaRPr lang="en-US" sz="2400" dirty="0"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800" dirty="0">
                          <a:latin typeface="Times New Roman"/>
                          <a:ea typeface="Calibri"/>
                          <a:cs typeface="Mangal"/>
                        </a:rPr>
                        <a:t>106</a:t>
                      </a:r>
                      <a:endParaRPr lang="en-US" sz="2400" dirty="0"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800" dirty="0">
                          <a:latin typeface="Times New Roman"/>
                          <a:ea typeface="Calibri"/>
                          <a:cs typeface="Mangal"/>
                        </a:rPr>
                        <a:t>94</a:t>
                      </a:r>
                      <a:endParaRPr lang="en-US" sz="2400" dirty="0"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816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800">
                          <a:latin typeface="Times New Roman"/>
                          <a:ea typeface="Calibri"/>
                          <a:cs typeface="Mangal"/>
                        </a:rPr>
                        <a:t>Bay transfer</a:t>
                      </a:r>
                      <a:endParaRPr lang="en-US" sz="2400"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800">
                          <a:latin typeface="Times New Roman"/>
                          <a:ea typeface="Calibri"/>
                          <a:cs typeface="Mangal"/>
                        </a:rPr>
                        <a:t>19</a:t>
                      </a:r>
                      <a:endParaRPr lang="en-US" sz="2400"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800" dirty="0">
                          <a:latin typeface="Times New Roman"/>
                          <a:ea typeface="Calibri"/>
                          <a:cs typeface="Mangal"/>
                        </a:rPr>
                        <a:t>18</a:t>
                      </a:r>
                      <a:endParaRPr lang="en-US" sz="2400" dirty="0"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800" dirty="0">
                          <a:latin typeface="Times New Roman"/>
                          <a:ea typeface="Calibri"/>
                          <a:cs typeface="Mangal"/>
                        </a:rPr>
                        <a:t>21</a:t>
                      </a:r>
                      <a:endParaRPr lang="en-US" sz="2400" dirty="0"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800" dirty="0">
                          <a:latin typeface="Times New Roman"/>
                          <a:ea typeface="Calibri"/>
                          <a:cs typeface="Mangal"/>
                        </a:rPr>
                        <a:t>21</a:t>
                      </a:r>
                      <a:endParaRPr lang="en-US" sz="2400" dirty="0"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800" dirty="0">
                          <a:latin typeface="Times New Roman"/>
                          <a:ea typeface="Calibri"/>
                          <a:cs typeface="Mangal"/>
                        </a:rPr>
                        <a:t>21</a:t>
                      </a:r>
                      <a:endParaRPr lang="en-US" sz="2400" dirty="0"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5237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800">
                          <a:latin typeface="Times New Roman"/>
                          <a:ea typeface="Calibri"/>
                          <a:cs typeface="Mangal"/>
                        </a:rPr>
                        <a:t>Defect length</a:t>
                      </a:r>
                      <a:endParaRPr lang="en-US" sz="2400"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800">
                          <a:latin typeface="Times New Roman"/>
                          <a:ea typeface="Calibri"/>
                          <a:cs typeface="Mangal"/>
                        </a:rPr>
                        <a:t>2744</a:t>
                      </a:r>
                      <a:endParaRPr lang="en-US" sz="2400"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800">
                          <a:latin typeface="Times New Roman"/>
                          <a:ea typeface="Calibri"/>
                          <a:cs typeface="Mangal"/>
                        </a:rPr>
                        <a:t>2136</a:t>
                      </a:r>
                      <a:endParaRPr lang="en-US" sz="2400"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800" dirty="0">
                          <a:latin typeface="Times New Roman"/>
                          <a:ea typeface="Calibri"/>
                          <a:cs typeface="Mangal"/>
                        </a:rPr>
                        <a:t>2836</a:t>
                      </a:r>
                      <a:endParaRPr lang="en-US" sz="2400" dirty="0"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800" dirty="0">
                          <a:latin typeface="Times New Roman"/>
                          <a:ea typeface="Calibri"/>
                          <a:cs typeface="Mangal"/>
                        </a:rPr>
                        <a:t>2340</a:t>
                      </a:r>
                      <a:endParaRPr lang="en-US" sz="2400" dirty="0"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800" dirty="0">
                          <a:latin typeface="Times New Roman"/>
                          <a:ea typeface="Calibri"/>
                          <a:cs typeface="Mangal"/>
                        </a:rPr>
                        <a:t>1606</a:t>
                      </a:r>
                      <a:endParaRPr lang="en-US" sz="2400" dirty="0">
                        <a:latin typeface="Calibri"/>
                        <a:ea typeface="Calibri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latin typeface="Times New Roman" pitchFamily="18" charset="0"/>
                <a:cs typeface="Times New Roman" pitchFamily="18" charset="0"/>
              </a:rPr>
              <a:t>Functions of DAE</a:t>
            </a:r>
            <a:endParaRPr lang="en-US" sz="6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81200"/>
            <a:ext cx="6019800" cy="3200400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Energy Security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Agriculture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Education &amp; Health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Food &amp; Nutrition Security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Water resources improvement</a:t>
            </a:r>
          </a:p>
        </p:txBody>
      </p:sp>
      <p:sp>
        <p:nvSpPr>
          <p:cNvPr id="4" name="Oval 3"/>
          <p:cNvSpPr/>
          <p:nvPr/>
        </p:nvSpPr>
        <p:spPr>
          <a:xfrm>
            <a:off x="762000" y="1752600"/>
            <a:ext cx="36576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HWR only"/>
          <p:cNvPicPr>
            <a:picLocks noChangeAspect="1" noChangeArrowheads="1"/>
          </p:cNvPicPr>
          <p:nvPr/>
        </p:nvPicPr>
        <p:blipFill>
          <a:blip r:embed="rId3" cstate="print"/>
          <a:srcRect t="10132"/>
          <a:stretch>
            <a:fillRect/>
          </a:stretch>
        </p:blipFill>
        <p:spPr bwMode="auto">
          <a:xfrm>
            <a:off x="131623" y="2133601"/>
            <a:ext cx="893617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81000" y="5604933"/>
            <a:ext cx="5334000" cy="1219200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STORAGE &amp; DISPATCH AREA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Near to road which makes to dispatch and store incoming tubes easily.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701499" y="2819400"/>
            <a:ext cx="2451901" cy="3352800"/>
            <a:chOff x="5701499" y="2819400"/>
            <a:chExt cx="2451901" cy="3352800"/>
          </a:xfrm>
        </p:grpSpPr>
        <p:cxnSp>
          <p:nvCxnSpPr>
            <p:cNvPr id="8" name="AutoShape 130"/>
            <p:cNvCxnSpPr>
              <a:cxnSpLocks noChangeShapeType="1"/>
            </p:cNvCxnSpPr>
            <p:nvPr/>
          </p:nvCxnSpPr>
          <p:spPr bwMode="auto">
            <a:xfrm rot="120000" flipH="1" flipV="1">
              <a:off x="8132157" y="2845612"/>
              <a:ext cx="21243" cy="735788"/>
            </a:xfrm>
            <a:prstGeom prst="straightConnector1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" name="AutoShape 131"/>
            <p:cNvCxnSpPr>
              <a:cxnSpLocks noChangeShapeType="1"/>
            </p:cNvCxnSpPr>
            <p:nvPr/>
          </p:nvCxnSpPr>
          <p:spPr bwMode="auto">
            <a:xfrm flipV="1">
              <a:off x="5906618" y="3556943"/>
              <a:ext cx="2246782" cy="0"/>
            </a:xfrm>
            <a:prstGeom prst="straightConnector1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" name="AutoShape 132"/>
            <p:cNvCxnSpPr>
              <a:cxnSpLocks noChangeShapeType="1"/>
            </p:cNvCxnSpPr>
            <p:nvPr/>
          </p:nvCxnSpPr>
          <p:spPr bwMode="auto">
            <a:xfrm flipH="1" flipV="1">
              <a:off x="5934456" y="2819400"/>
              <a:ext cx="733" cy="704051"/>
            </a:xfrm>
            <a:prstGeom prst="straightConnector1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" name="AutoShape 133"/>
            <p:cNvCxnSpPr>
              <a:cxnSpLocks noChangeShapeType="1"/>
            </p:cNvCxnSpPr>
            <p:nvPr/>
          </p:nvCxnSpPr>
          <p:spPr bwMode="auto">
            <a:xfrm flipH="1" flipV="1">
              <a:off x="7149051" y="3523452"/>
              <a:ext cx="733" cy="2648748"/>
            </a:xfrm>
            <a:prstGeom prst="straightConnector1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" name="AutoShape 134"/>
            <p:cNvCxnSpPr>
              <a:cxnSpLocks noChangeShapeType="1"/>
            </p:cNvCxnSpPr>
            <p:nvPr/>
          </p:nvCxnSpPr>
          <p:spPr bwMode="auto">
            <a:xfrm>
              <a:off x="5701499" y="6172200"/>
              <a:ext cx="1484180" cy="0"/>
            </a:xfrm>
            <a:prstGeom prst="straightConnector1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333024" y="1297753"/>
            <a:ext cx="2136703" cy="1487780"/>
            <a:chOff x="4574" y="7101"/>
            <a:chExt cx="3715" cy="1938"/>
          </a:xfrm>
        </p:grpSpPr>
        <p:cxnSp>
          <p:nvCxnSpPr>
            <p:cNvPr id="12" name="AutoShape 136"/>
            <p:cNvCxnSpPr>
              <a:cxnSpLocks noChangeShapeType="1"/>
            </p:cNvCxnSpPr>
            <p:nvPr/>
          </p:nvCxnSpPr>
          <p:spPr bwMode="auto">
            <a:xfrm flipH="1">
              <a:off x="4644" y="8390"/>
              <a:ext cx="3645" cy="1"/>
            </a:xfrm>
            <a:prstGeom prst="straightConnector1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3" name="AutoShape 137"/>
            <p:cNvCxnSpPr>
              <a:cxnSpLocks noChangeShapeType="1"/>
            </p:cNvCxnSpPr>
            <p:nvPr/>
          </p:nvCxnSpPr>
          <p:spPr bwMode="auto">
            <a:xfrm flipV="1">
              <a:off x="4607" y="7101"/>
              <a:ext cx="1" cy="1937"/>
            </a:xfrm>
            <a:prstGeom prst="straightConnector1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4" name="AutoShape 138"/>
            <p:cNvCxnSpPr>
              <a:cxnSpLocks noChangeShapeType="1"/>
            </p:cNvCxnSpPr>
            <p:nvPr/>
          </p:nvCxnSpPr>
          <p:spPr bwMode="auto">
            <a:xfrm>
              <a:off x="4574" y="7121"/>
              <a:ext cx="1540" cy="1"/>
            </a:xfrm>
            <a:prstGeom prst="straightConnector1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5" name="AutoShape 139"/>
            <p:cNvCxnSpPr>
              <a:cxnSpLocks noChangeShapeType="1"/>
            </p:cNvCxnSpPr>
            <p:nvPr/>
          </p:nvCxnSpPr>
          <p:spPr bwMode="auto">
            <a:xfrm flipH="1">
              <a:off x="4574" y="9038"/>
              <a:ext cx="3678" cy="1"/>
            </a:xfrm>
            <a:prstGeom prst="straightConnector1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1205122" y="152400"/>
            <a:ext cx="7557878" cy="1828800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HPTR &amp; CRTM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Long tubes up to 30 m can be stored and dispatched easily.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228600" algn="just">
              <a:lnSpc>
                <a:spcPct val="115000"/>
              </a:lnSpc>
              <a:spcAft>
                <a:spcPts val="0"/>
              </a:spcAft>
            </a:pPr>
            <a:r>
              <a:rPr lang="en-I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As both machines are placed close to each other, the tube can go to HPTR right after CRTM.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943970" y="162607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9" name="Rectangle 19"/>
          <p:cNvSpPr>
            <a:spLocks noChangeArrowheads="1"/>
          </p:cNvSpPr>
          <p:nvPr/>
        </p:nvSpPr>
        <p:spPr bwMode="auto">
          <a:xfrm>
            <a:off x="903027" y="254047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20" name="Rectangle 20"/>
          <p:cNvSpPr>
            <a:spLocks noChangeArrowheads="1"/>
          </p:cNvSpPr>
          <p:nvPr/>
        </p:nvSpPr>
        <p:spPr bwMode="auto">
          <a:xfrm>
            <a:off x="903027" y="254047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21" name="Rectangle 21"/>
          <p:cNvSpPr>
            <a:spLocks noChangeArrowheads="1"/>
          </p:cNvSpPr>
          <p:nvPr/>
        </p:nvSpPr>
        <p:spPr bwMode="auto">
          <a:xfrm>
            <a:off x="903027" y="254047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6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6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6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6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6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6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6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6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6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6600" algn="l"/>
              </a:tabLst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6600" algn="l"/>
              </a:tabLst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3"/>
          <p:cNvSpPr>
            <a:spLocks noChangeArrowheads="1"/>
          </p:cNvSpPr>
          <p:nvPr/>
        </p:nvSpPr>
        <p:spPr bwMode="auto">
          <a:xfrm>
            <a:off x="903027" y="254047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 descr="hon2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73305"/>
          <a:stretch>
            <a:fillRect/>
          </a:stretch>
        </p:blipFill>
        <p:spPr bwMode="auto">
          <a:xfrm>
            <a:off x="0" y="-28266"/>
            <a:ext cx="4763069" cy="692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800600" y="914401"/>
            <a:ext cx="4267200" cy="1904999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IN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HONING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Maximum defects are on ID.</a:t>
            </a: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Even a small defect at mid position requires honing.</a:t>
            </a: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dirty="0" smtClean="0"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C</a:t>
            </a:r>
            <a:r>
              <a:rPr lang="en-IN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oolant is applied for every honing.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42333" y="1972734"/>
            <a:ext cx="3234267" cy="4876800"/>
            <a:chOff x="1369" y="3717"/>
            <a:chExt cx="3453" cy="5208"/>
          </a:xfrm>
          <a:solidFill>
            <a:srgbClr val="FFFF00">
              <a:alpha val="50000"/>
            </a:srgbClr>
          </a:solidFill>
        </p:grpSpPr>
        <p:grpSp>
          <p:nvGrpSpPr>
            <p:cNvPr id="6" name="Group 15"/>
            <p:cNvGrpSpPr>
              <a:grpSpLocks/>
            </p:cNvGrpSpPr>
            <p:nvPr/>
          </p:nvGrpSpPr>
          <p:grpSpPr bwMode="auto">
            <a:xfrm>
              <a:off x="1369" y="3717"/>
              <a:ext cx="3453" cy="5208"/>
              <a:chOff x="1369" y="3717"/>
              <a:chExt cx="3453" cy="5208"/>
            </a:xfrm>
            <a:grpFill/>
          </p:grpSpPr>
          <p:sp>
            <p:nvSpPr>
              <p:cNvPr id="13" name="Rectangle 12"/>
              <p:cNvSpPr>
                <a:spLocks noChangeArrowheads="1"/>
              </p:cNvSpPr>
              <p:nvPr/>
            </p:nvSpPr>
            <p:spPr bwMode="auto">
              <a:xfrm>
                <a:off x="1369" y="8067"/>
                <a:ext cx="1712" cy="858"/>
              </a:xfrm>
              <a:prstGeom prst="rect">
                <a:avLst/>
              </a:prstGeom>
              <a:grpFill/>
              <a:ln w="19050">
                <a:solidFill>
                  <a:srgbClr val="000000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4" name="Rectangle 13"/>
              <p:cNvSpPr>
                <a:spLocks noChangeArrowheads="1"/>
              </p:cNvSpPr>
              <p:nvPr/>
            </p:nvSpPr>
            <p:spPr bwMode="auto">
              <a:xfrm>
                <a:off x="3504" y="3717"/>
                <a:ext cx="1318" cy="176"/>
              </a:xfrm>
              <a:prstGeom prst="rect">
                <a:avLst/>
              </a:prstGeom>
              <a:grpFill/>
              <a:ln w="19050">
                <a:solidFill>
                  <a:srgbClr val="000000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7" name="Group 16"/>
            <p:cNvGrpSpPr>
              <a:grpSpLocks/>
            </p:cNvGrpSpPr>
            <p:nvPr/>
          </p:nvGrpSpPr>
          <p:grpSpPr bwMode="auto">
            <a:xfrm>
              <a:off x="1890" y="3893"/>
              <a:ext cx="2090" cy="4174"/>
              <a:chOff x="1890" y="3893"/>
              <a:chExt cx="2090" cy="4174"/>
            </a:xfrm>
            <a:grpFill/>
          </p:grpSpPr>
          <p:cxnSp>
            <p:nvCxnSpPr>
              <p:cNvPr id="10" name="AutoShape 61"/>
              <p:cNvCxnSpPr>
                <a:cxnSpLocks noChangeShapeType="1"/>
              </p:cNvCxnSpPr>
              <p:nvPr/>
            </p:nvCxnSpPr>
            <p:spPr bwMode="auto">
              <a:xfrm>
                <a:off x="3980" y="3893"/>
                <a:ext cx="0" cy="107"/>
              </a:xfrm>
              <a:prstGeom prst="straightConnector1">
                <a:avLst/>
              </a:prstGeom>
              <a:grpFill/>
              <a:ln w="19050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1" name="AutoShape 62"/>
              <p:cNvCxnSpPr>
                <a:cxnSpLocks noChangeShapeType="1"/>
              </p:cNvCxnSpPr>
              <p:nvPr/>
            </p:nvCxnSpPr>
            <p:spPr bwMode="auto">
              <a:xfrm flipH="1" flipV="1">
                <a:off x="1890" y="3973"/>
                <a:ext cx="2080" cy="17"/>
              </a:xfrm>
              <a:prstGeom prst="straightConnector1">
                <a:avLst/>
              </a:prstGeom>
              <a:grpFill/>
              <a:ln w="19050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2" name="AutoShape 63"/>
              <p:cNvCxnSpPr>
                <a:cxnSpLocks noChangeShapeType="1"/>
              </p:cNvCxnSpPr>
              <p:nvPr/>
            </p:nvCxnSpPr>
            <p:spPr bwMode="auto">
              <a:xfrm>
                <a:off x="1890" y="3973"/>
                <a:ext cx="0" cy="4094"/>
              </a:xfrm>
              <a:prstGeom prst="straightConnector1">
                <a:avLst/>
              </a:prstGeom>
              <a:grpFill/>
              <a:ln w="19050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</p:grpSp>
      <p:sp>
        <p:nvSpPr>
          <p:cNvPr id="16" name="Rectangle 41"/>
          <p:cNvSpPr>
            <a:spLocks noChangeArrowheads="1"/>
          </p:cNvSpPr>
          <p:nvPr/>
        </p:nvSpPr>
        <p:spPr bwMode="auto">
          <a:xfrm>
            <a:off x="1392073" y="115657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4"/>
          <p:cNvSpPr txBox="1">
            <a:spLocks noChangeArrowheads="1"/>
          </p:cNvSpPr>
          <p:nvPr/>
        </p:nvSpPr>
        <p:spPr bwMode="auto">
          <a:xfrm>
            <a:off x="1524000" y="152400"/>
            <a:ext cx="7239000" cy="1828801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VACUUM ANNEALING FURNACE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lang="en-IN" sz="2400" dirty="0" smtClean="0"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T</a:t>
            </a:r>
            <a:r>
              <a:rPr kumimoji="0" lang="en-IN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ube</a:t>
            </a:r>
            <a:r>
              <a:rPr kumimoji="0" lang="en-I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 inner crests are machined in ID conditioning and then it is sent for roller </a:t>
            </a:r>
            <a:r>
              <a:rPr kumimoji="0" lang="en-IN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straightener</a:t>
            </a:r>
            <a:r>
              <a:rPr kumimoji="0" lang="en-I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grpSp>
        <p:nvGrpSpPr>
          <p:cNvPr id="3" name="Group 29"/>
          <p:cNvGrpSpPr/>
          <p:nvPr/>
        </p:nvGrpSpPr>
        <p:grpSpPr>
          <a:xfrm>
            <a:off x="838200" y="2209800"/>
            <a:ext cx="8229600" cy="4608730"/>
            <a:chOff x="1395216" y="2249270"/>
            <a:chExt cx="9144000" cy="4608730"/>
          </a:xfrm>
        </p:grpSpPr>
        <p:pic>
          <p:nvPicPr>
            <p:cNvPr id="2" name="Picture 1" descr="D:\Manoj doc\NFC Project\traning\Report Stuff\mcs\vaf2.JPG"/>
            <p:cNvPicPr/>
            <p:nvPr/>
          </p:nvPicPr>
          <p:blipFill>
            <a:blip r:embed="rId3" cstate="print">
              <a:grayscl/>
            </a:blip>
            <a:srcRect l="45320" b="34976"/>
            <a:stretch>
              <a:fillRect/>
            </a:stretch>
          </p:blipFill>
          <p:spPr bwMode="auto">
            <a:xfrm>
              <a:off x="1395216" y="2249270"/>
              <a:ext cx="9144000" cy="46087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" name="Group 28"/>
            <p:cNvGrpSpPr/>
            <p:nvPr/>
          </p:nvGrpSpPr>
          <p:grpSpPr>
            <a:xfrm>
              <a:off x="1880657" y="4053385"/>
              <a:ext cx="8288207" cy="2549933"/>
              <a:chOff x="1880657" y="4053385"/>
              <a:chExt cx="8288207" cy="2549933"/>
            </a:xfrm>
          </p:grpSpPr>
          <p:sp>
            <p:nvSpPr>
              <p:cNvPr id="10" name="Rectangle 9"/>
              <p:cNvSpPr>
                <a:spLocks noChangeArrowheads="1"/>
              </p:cNvSpPr>
              <p:nvPr/>
            </p:nvSpPr>
            <p:spPr bwMode="auto">
              <a:xfrm>
                <a:off x="2198767" y="4053385"/>
                <a:ext cx="1395862" cy="741531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  <a:ln w="19050">
                <a:solidFill>
                  <a:srgbClr val="000000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Rectangle 11"/>
              <p:cNvSpPr>
                <a:spLocks noChangeArrowheads="1"/>
              </p:cNvSpPr>
              <p:nvPr/>
            </p:nvSpPr>
            <p:spPr bwMode="auto">
              <a:xfrm>
                <a:off x="2246705" y="5479972"/>
                <a:ext cx="694340" cy="174706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  <a:ln w="19050">
                <a:solidFill>
                  <a:srgbClr val="000000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 dirty="0"/>
              </a:p>
            </p:txBody>
          </p:sp>
          <p:grpSp>
            <p:nvGrpSpPr>
              <p:cNvPr id="5" name="Group 4"/>
              <p:cNvGrpSpPr>
                <a:grpSpLocks/>
              </p:cNvGrpSpPr>
              <p:nvPr/>
            </p:nvGrpSpPr>
            <p:grpSpPr bwMode="auto">
              <a:xfrm>
                <a:off x="1880657" y="4794916"/>
                <a:ext cx="6882343" cy="1682357"/>
                <a:chOff x="8461" y="7461"/>
                <a:chExt cx="5749" cy="1300"/>
              </a:xfrm>
              <a:solidFill>
                <a:srgbClr val="FFFF00"/>
              </a:solidFill>
            </p:grpSpPr>
            <p:cxnSp>
              <p:nvCxnSpPr>
                <p:cNvPr id="6" name="AutoShape 78"/>
                <p:cNvCxnSpPr>
                  <a:cxnSpLocks noChangeShapeType="1"/>
                </p:cNvCxnSpPr>
                <p:nvPr/>
              </p:nvCxnSpPr>
              <p:spPr bwMode="auto">
                <a:xfrm>
                  <a:off x="9000" y="7461"/>
                  <a:ext cx="0" cy="522"/>
                </a:xfrm>
                <a:prstGeom prst="straightConnector1">
                  <a:avLst/>
                </a:prstGeom>
                <a:grpFill/>
                <a:ln w="19050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cxnSp>
              <p:nvCxnSpPr>
                <p:cNvPr id="7" name="AutoShape 79"/>
                <p:cNvCxnSpPr>
                  <a:cxnSpLocks noChangeShapeType="1"/>
                </p:cNvCxnSpPr>
                <p:nvPr/>
              </p:nvCxnSpPr>
              <p:spPr bwMode="auto">
                <a:xfrm flipH="1">
                  <a:off x="8470" y="8067"/>
                  <a:ext cx="278" cy="0"/>
                </a:xfrm>
                <a:prstGeom prst="straightConnector1">
                  <a:avLst/>
                </a:prstGeom>
                <a:grpFill/>
                <a:ln w="19050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cxnSp>
              <p:nvCxnSpPr>
                <p:cNvPr id="8" name="AutoShape 80"/>
                <p:cNvCxnSpPr>
                  <a:cxnSpLocks noChangeShapeType="1"/>
                </p:cNvCxnSpPr>
                <p:nvPr/>
              </p:nvCxnSpPr>
              <p:spPr bwMode="auto">
                <a:xfrm>
                  <a:off x="8470" y="8072"/>
                  <a:ext cx="0" cy="688"/>
                </a:xfrm>
                <a:prstGeom prst="straightConnector1">
                  <a:avLst/>
                </a:prstGeom>
                <a:grpFill/>
                <a:ln w="19050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cxnSp>
              <p:nvCxnSpPr>
                <p:cNvPr id="9" name="AutoShape 81"/>
                <p:cNvCxnSpPr>
                  <a:cxnSpLocks noChangeShapeType="1"/>
                </p:cNvCxnSpPr>
                <p:nvPr/>
              </p:nvCxnSpPr>
              <p:spPr bwMode="auto">
                <a:xfrm flipH="1">
                  <a:off x="8461" y="8760"/>
                  <a:ext cx="5749" cy="1"/>
                </a:xfrm>
                <a:prstGeom prst="straightConnector1">
                  <a:avLst/>
                </a:prstGeom>
                <a:grpFill/>
                <a:ln w="19050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</p:grpSp>
          <p:sp>
            <p:nvSpPr>
              <p:cNvPr id="28" name="Freeform 27"/>
              <p:cNvSpPr/>
              <p:nvPr/>
            </p:nvSpPr>
            <p:spPr>
              <a:xfrm>
                <a:off x="6833452" y="6081681"/>
                <a:ext cx="3335412" cy="521637"/>
              </a:xfrm>
              <a:custGeom>
                <a:avLst/>
                <a:gdLst>
                  <a:gd name="connsiteX0" fmla="*/ 0 w 3335412"/>
                  <a:gd name="connsiteY0" fmla="*/ 214791 h 521637"/>
                  <a:gd name="connsiteX1" fmla="*/ 0 w 3335412"/>
                  <a:gd name="connsiteY1" fmla="*/ 6136 h 521637"/>
                  <a:gd name="connsiteX2" fmla="*/ 3335412 w 3335412"/>
                  <a:gd name="connsiteY2" fmla="*/ 0 h 521637"/>
                  <a:gd name="connsiteX3" fmla="*/ 3335412 w 3335412"/>
                  <a:gd name="connsiteY3" fmla="*/ 220928 h 521637"/>
                  <a:gd name="connsiteX4" fmla="*/ 2371917 w 3335412"/>
                  <a:gd name="connsiteY4" fmla="*/ 223997 h 521637"/>
                  <a:gd name="connsiteX5" fmla="*/ 2378054 w 3335412"/>
                  <a:gd name="connsiteY5" fmla="*/ 521637 h 521637"/>
                  <a:gd name="connsiteX6" fmla="*/ 1960744 w 3335412"/>
                  <a:gd name="connsiteY6" fmla="*/ 518569 h 521637"/>
                  <a:gd name="connsiteX7" fmla="*/ 1951539 w 3335412"/>
                  <a:gd name="connsiteY7" fmla="*/ 217860 h 521637"/>
                  <a:gd name="connsiteX8" fmla="*/ 0 w 3335412"/>
                  <a:gd name="connsiteY8" fmla="*/ 214791 h 521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35412" h="521637">
                    <a:moveTo>
                      <a:pt x="0" y="214791"/>
                    </a:moveTo>
                    <a:lnTo>
                      <a:pt x="0" y="6136"/>
                    </a:lnTo>
                    <a:lnTo>
                      <a:pt x="3335412" y="0"/>
                    </a:lnTo>
                    <a:lnTo>
                      <a:pt x="3335412" y="220928"/>
                    </a:lnTo>
                    <a:lnTo>
                      <a:pt x="2371917" y="223997"/>
                    </a:lnTo>
                    <a:lnTo>
                      <a:pt x="2378054" y="521637"/>
                    </a:lnTo>
                    <a:lnTo>
                      <a:pt x="1960744" y="518569"/>
                    </a:lnTo>
                    <a:lnTo>
                      <a:pt x="1951539" y="217860"/>
                    </a:lnTo>
                    <a:lnTo>
                      <a:pt x="0" y="214791"/>
                    </a:lnTo>
                    <a:close/>
                  </a:path>
                </a:pathLst>
              </a:custGeom>
              <a:solidFill>
                <a:srgbClr val="FFFF00">
                  <a:alpha val="50000"/>
                </a:srgbClr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1" name="Group 21"/>
          <p:cNvGrpSpPr>
            <a:grpSpLocks/>
          </p:cNvGrpSpPr>
          <p:nvPr/>
        </p:nvGrpSpPr>
        <p:grpSpPr bwMode="auto">
          <a:xfrm>
            <a:off x="228600" y="1600201"/>
            <a:ext cx="1295735" cy="2913795"/>
            <a:chOff x="7334" y="6396"/>
            <a:chExt cx="496" cy="1273"/>
          </a:xfrm>
        </p:grpSpPr>
        <p:cxnSp>
          <p:nvCxnSpPr>
            <p:cNvPr id="23" name="AutoShape 97"/>
            <p:cNvCxnSpPr>
              <a:cxnSpLocks noChangeShapeType="1"/>
            </p:cNvCxnSpPr>
            <p:nvPr/>
          </p:nvCxnSpPr>
          <p:spPr bwMode="auto">
            <a:xfrm rot="5400000">
              <a:off x="6698" y="7033"/>
              <a:ext cx="1272" cy="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4" name="AutoShape 98"/>
            <p:cNvCxnSpPr>
              <a:cxnSpLocks noChangeShapeType="1"/>
            </p:cNvCxnSpPr>
            <p:nvPr/>
          </p:nvCxnSpPr>
          <p:spPr bwMode="auto">
            <a:xfrm flipH="1">
              <a:off x="7334" y="7661"/>
              <a:ext cx="496" cy="8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5" name="AutoShape 99"/>
            <p:cNvCxnSpPr>
              <a:cxnSpLocks noChangeShapeType="1"/>
            </p:cNvCxnSpPr>
            <p:nvPr/>
          </p:nvCxnSpPr>
          <p:spPr bwMode="auto">
            <a:xfrm flipH="1">
              <a:off x="7334" y="6396"/>
              <a:ext cx="496" cy="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8"/>
          <p:cNvGrpSpPr/>
          <p:nvPr/>
        </p:nvGrpSpPr>
        <p:grpSpPr>
          <a:xfrm>
            <a:off x="2686" y="0"/>
            <a:ext cx="5636114" cy="4343400"/>
            <a:chOff x="2686" y="0"/>
            <a:chExt cx="6702914" cy="5139770"/>
          </a:xfrm>
        </p:grpSpPr>
        <p:pic>
          <p:nvPicPr>
            <p:cNvPr id="2" name="Picture 1" descr="D:\Manoj doc\NFC Project\traning\Report Stuff\mcs\crtm2.JPG"/>
            <p:cNvPicPr/>
            <p:nvPr/>
          </p:nvPicPr>
          <p:blipFill>
            <a:blip r:embed="rId3" cstate="print">
              <a:grayscl/>
            </a:blip>
            <a:srcRect r="52431"/>
            <a:stretch>
              <a:fillRect/>
            </a:stretch>
          </p:blipFill>
          <p:spPr bwMode="auto">
            <a:xfrm>
              <a:off x="2686" y="0"/>
              <a:ext cx="6702914" cy="51397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" name="Group 2"/>
            <p:cNvGrpSpPr>
              <a:grpSpLocks/>
            </p:cNvGrpSpPr>
            <p:nvPr/>
          </p:nvGrpSpPr>
          <p:grpSpPr bwMode="auto">
            <a:xfrm>
              <a:off x="76200" y="1295400"/>
              <a:ext cx="6333902" cy="3828212"/>
              <a:chOff x="1712" y="3073"/>
              <a:chExt cx="6636" cy="4159"/>
            </a:xfrm>
            <a:solidFill>
              <a:srgbClr val="FFFF00">
                <a:alpha val="50000"/>
              </a:srgbClr>
            </a:solidFill>
          </p:grpSpPr>
          <p:grpSp>
            <p:nvGrpSpPr>
              <p:cNvPr id="5" name="Group 6"/>
              <p:cNvGrpSpPr>
                <a:grpSpLocks/>
              </p:cNvGrpSpPr>
              <p:nvPr/>
            </p:nvGrpSpPr>
            <p:grpSpPr bwMode="auto">
              <a:xfrm>
                <a:off x="1712" y="3073"/>
                <a:ext cx="6636" cy="4159"/>
                <a:chOff x="1712" y="2891"/>
                <a:chExt cx="6636" cy="4159"/>
              </a:xfrm>
              <a:grpFill/>
            </p:grpSpPr>
            <p:sp>
              <p:nvSpPr>
                <p:cNvPr id="11" name="Rectangle 10"/>
                <p:cNvSpPr>
                  <a:spLocks noChangeArrowheads="1"/>
                </p:cNvSpPr>
                <p:nvPr/>
              </p:nvSpPr>
              <p:spPr bwMode="auto">
                <a:xfrm>
                  <a:off x="4563" y="3562"/>
                  <a:ext cx="1542" cy="581"/>
                </a:xfrm>
                <a:prstGeom prst="rect">
                  <a:avLst/>
                </a:prstGeom>
                <a:grpFill/>
                <a:ln w="19050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" name="Rectangle 11"/>
                <p:cNvSpPr>
                  <a:spLocks noChangeArrowheads="1"/>
                </p:cNvSpPr>
                <p:nvPr/>
              </p:nvSpPr>
              <p:spPr bwMode="auto">
                <a:xfrm>
                  <a:off x="1712" y="6399"/>
                  <a:ext cx="1318" cy="651"/>
                </a:xfrm>
                <a:prstGeom prst="rect">
                  <a:avLst/>
                </a:prstGeom>
                <a:grpFill/>
                <a:ln w="19050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" name="Rectangle 12"/>
                <p:cNvSpPr>
                  <a:spLocks noChangeArrowheads="1"/>
                </p:cNvSpPr>
                <p:nvPr/>
              </p:nvSpPr>
              <p:spPr bwMode="auto">
                <a:xfrm>
                  <a:off x="5824" y="2891"/>
                  <a:ext cx="2524" cy="351"/>
                </a:xfrm>
                <a:prstGeom prst="rect">
                  <a:avLst/>
                </a:prstGeom>
                <a:grpFill/>
                <a:ln w="19050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7"/>
              <p:cNvGrpSpPr>
                <a:grpSpLocks/>
              </p:cNvGrpSpPr>
              <p:nvPr/>
            </p:nvGrpSpPr>
            <p:grpSpPr bwMode="auto">
              <a:xfrm>
                <a:off x="2099" y="3424"/>
                <a:ext cx="4521" cy="3157"/>
                <a:chOff x="2099" y="3424"/>
                <a:chExt cx="4521" cy="3157"/>
              </a:xfrm>
              <a:grpFill/>
            </p:grpSpPr>
            <p:cxnSp>
              <p:nvCxnSpPr>
                <p:cNvPr id="6" name="AutoShape 88"/>
                <p:cNvCxnSpPr>
                  <a:cxnSpLocks noChangeShapeType="1"/>
                </p:cNvCxnSpPr>
                <p:nvPr/>
              </p:nvCxnSpPr>
              <p:spPr bwMode="auto">
                <a:xfrm>
                  <a:off x="6105" y="4100"/>
                  <a:ext cx="515" cy="0"/>
                </a:xfrm>
                <a:prstGeom prst="straightConnector1">
                  <a:avLst/>
                </a:prstGeom>
                <a:grpFill/>
                <a:ln w="19050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cxnSp>
              <p:nvCxnSpPr>
                <p:cNvPr id="7" name="AutoShape 89"/>
                <p:cNvCxnSpPr>
                  <a:cxnSpLocks noChangeShapeType="1"/>
                </p:cNvCxnSpPr>
                <p:nvPr/>
              </p:nvCxnSpPr>
              <p:spPr bwMode="auto">
                <a:xfrm flipH="1">
                  <a:off x="6613" y="3424"/>
                  <a:ext cx="7" cy="663"/>
                </a:xfrm>
                <a:prstGeom prst="straightConnector1">
                  <a:avLst/>
                </a:prstGeom>
                <a:grpFill/>
                <a:ln w="19050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cxnSp>
              <p:nvCxnSpPr>
                <p:cNvPr id="8" name="AutoShape 90"/>
                <p:cNvCxnSpPr>
                  <a:cxnSpLocks noChangeShapeType="1"/>
                </p:cNvCxnSpPr>
                <p:nvPr/>
              </p:nvCxnSpPr>
              <p:spPr bwMode="auto">
                <a:xfrm>
                  <a:off x="6105" y="3424"/>
                  <a:ext cx="0" cy="156"/>
                </a:xfrm>
                <a:prstGeom prst="straightConnector1">
                  <a:avLst/>
                </a:prstGeom>
                <a:grpFill/>
                <a:ln w="19050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cxnSp>
              <p:nvCxnSpPr>
                <p:cNvPr id="9" name="AutoShape 91"/>
                <p:cNvCxnSpPr>
                  <a:cxnSpLocks noChangeShapeType="1"/>
                </p:cNvCxnSpPr>
                <p:nvPr/>
              </p:nvCxnSpPr>
              <p:spPr bwMode="auto">
                <a:xfrm>
                  <a:off x="2100" y="3570"/>
                  <a:ext cx="3995" cy="1"/>
                </a:xfrm>
                <a:prstGeom prst="straightConnector1">
                  <a:avLst/>
                </a:prstGeom>
                <a:grpFill/>
                <a:ln w="19050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cxnSp>
              <p:nvCxnSpPr>
                <p:cNvPr id="10" name="AutoShape 92"/>
                <p:cNvCxnSpPr>
                  <a:cxnSpLocks noChangeShapeType="1"/>
                </p:cNvCxnSpPr>
                <p:nvPr/>
              </p:nvCxnSpPr>
              <p:spPr bwMode="auto">
                <a:xfrm flipH="1">
                  <a:off x="2099" y="3570"/>
                  <a:ext cx="1" cy="3011"/>
                </a:xfrm>
                <a:prstGeom prst="straightConnector1">
                  <a:avLst/>
                </a:prstGeom>
                <a:grpFill/>
                <a:ln w="19050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</p:grpSp>
        </p:grpSp>
      </p:grpSp>
      <p:grpSp>
        <p:nvGrpSpPr>
          <p:cNvPr id="16" name="Group 13"/>
          <p:cNvGrpSpPr>
            <a:grpSpLocks/>
          </p:cNvGrpSpPr>
          <p:nvPr/>
        </p:nvGrpSpPr>
        <p:grpSpPr bwMode="auto">
          <a:xfrm>
            <a:off x="304552" y="1218812"/>
            <a:ext cx="7849051" cy="5404970"/>
            <a:chOff x="-3021" y="6470"/>
            <a:chExt cx="13344" cy="3940"/>
          </a:xfrm>
        </p:grpSpPr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-3021" y="8799"/>
              <a:ext cx="13344" cy="1611"/>
            </a:xfrm>
            <a:prstGeom prst="rect">
              <a:avLst/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IN" sz="20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CRTM</a:t>
              </a:r>
              <a:endPara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28600" indent="-228600" algn="just">
                <a:lnSpc>
                  <a:spcPct val="115000"/>
                </a:lnSpc>
                <a:spcAft>
                  <a:spcPts val="0"/>
                </a:spcAft>
                <a:buFont typeface="Arial" pitchFamily="34" charset="0"/>
                <a:buChar char="•"/>
              </a:pPr>
              <a:r>
                <a:rPr lang="en-IN" sz="2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Mangal" panose="02040503050203030202" pitchFamily="18" charset="0"/>
                </a:rPr>
                <a:t>After the ultrasound test </a:t>
              </a:r>
              <a:r>
                <a:rPr lang="en-IN" sz="2400" dirty="0" smtClean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Mangal" panose="02040503050203030202" pitchFamily="18" charset="0"/>
                </a:rPr>
                <a:t>tube is </a:t>
              </a:r>
              <a:r>
                <a:rPr lang="en-IN" sz="2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Mangal" panose="02040503050203030202" pitchFamily="18" charset="0"/>
                </a:rPr>
                <a:t>sent for the pilgering process in CRTM</a:t>
              </a:r>
              <a:r>
                <a:rPr lang="en-IN" sz="2400" dirty="0" smtClean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Mangal" panose="02040503050203030202" pitchFamily="18" charset="0"/>
                </a:rPr>
                <a:t>.</a:t>
              </a:r>
              <a:endPara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  <a:p>
              <a:pPr marL="228600" indent="-228600" algn="just">
                <a:lnSpc>
                  <a:spcPct val="115000"/>
                </a:lnSpc>
                <a:spcAft>
                  <a:spcPts val="1000"/>
                </a:spcAft>
                <a:buFont typeface="Arial" pitchFamily="34" charset="0"/>
                <a:buChar char="•"/>
              </a:pPr>
              <a:r>
                <a:rPr lang="en-IN" sz="2400" dirty="0" smtClean="0">
                  <a:latin typeface="Times New Roman" panose="02020603050405020304" pitchFamily="18" charset="0"/>
                  <a:ea typeface="Calibri" panose="020F0502020204030204" pitchFamily="34" charset="0"/>
                  <a:cs typeface="Mangal" panose="02040503050203030202" pitchFamily="18" charset="0"/>
                </a:rPr>
                <a:t>D</a:t>
              </a:r>
              <a:r>
                <a:rPr lang="en-IN" sz="2400" dirty="0" smtClean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Mangal" panose="02040503050203030202" pitchFamily="18" charset="0"/>
                </a:rPr>
                <a:t>ue </a:t>
              </a:r>
              <a:r>
                <a:rPr lang="en-IN" sz="2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Mangal" panose="02040503050203030202" pitchFamily="18" charset="0"/>
                </a:rPr>
                <a:t>to lubricant application, it has to be </a:t>
              </a:r>
              <a:r>
                <a:rPr lang="en-IN" sz="2400" dirty="0" smtClean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Mangal" panose="02040503050203030202" pitchFamily="18" charset="0"/>
                </a:rPr>
                <a:t>degreased.</a:t>
              </a:r>
              <a:endPara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grpSp>
          <p:nvGrpSpPr>
            <p:cNvPr id="19" name="Group 15"/>
            <p:cNvGrpSpPr>
              <a:grpSpLocks/>
            </p:cNvGrpSpPr>
            <p:nvPr/>
          </p:nvGrpSpPr>
          <p:grpSpPr bwMode="auto">
            <a:xfrm>
              <a:off x="5659" y="6470"/>
              <a:ext cx="3886" cy="2333"/>
              <a:chOff x="5659" y="6470"/>
              <a:chExt cx="3886" cy="2333"/>
            </a:xfrm>
          </p:grpSpPr>
          <p:cxnSp>
            <p:nvCxnSpPr>
              <p:cNvPr id="17" name="AutoShape 104"/>
              <p:cNvCxnSpPr>
                <a:cxnSpLocks noChangeShapeType="1"/>
              </p:cNvCxnSpPr>
              <p:nvPr/>
            </p:nvCxnSpPr>
            <p:spPr bwMode="auto">
              <a:xfrm>
                <a:off x="9514" y="6470"/>
                <a:ext cx="31" cy="2333"/>
              </a:xfrm>
              <a:prstGeom prst="straightConnector1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8" name="AutoShape 105"/>
              <p:cNvCxnSpPr>
                <a:cxnSpLocks noChangeShapeType="1"/>
              </p:cNvCxnSpPr>
              <p:nvPr/>
            </p:nvCxnSpPr>
            <p:spPr bwMode="auto">
              <a:xfrm flipH="1" flipV="1">
                <a:off x="5659" y="6470"/>
                <a:ext cx="3855" cy="0"/>
              </a:xfrm>
              <a:prstGeom prst="straightConnector1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:\Manoj doc\NFC Project\traning\Report Stuff\AHWR pics\AHWR n STP without change room.JPG"/>
          <p:cNvPicPr/>
          <p:nvPr/>
        </p:nvPicPr>
        <p:blipFill>
          <a:blip r:embed="rId3" cstate="print">
            <a:grayscl/>
          </a:blip>
          <a:srcRect r="70211" b="47678"/>
          <a:stretch>
            <a:fillRect/>
          </a:stretch>
        </p:blipFill>
        <p:spPr bwMode="auto">
          <a:xfrm>
            <a:off x="609600" y="0"/>
            <a:ext cx="6908635" cy="4307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740725" y="1283525"/>
            <a:ext cx="5076967" cy="1204065"/>
            <a:chOff x="2632" y="2942"/>
            <a:chExt cx="4990" cy="1292"/>
          </a:xfrm>
          <a:solidFill>
            <a:srgbClr val="FFFF00">
              <a:alpha val="50000"/>
            </a:srgbClr>
          </a:solidFill>
        </p:grpSpPr>
        <p:grpSp>
          <p:nvGrpSpPr>
            <p:cNvPr id="4" name="Group 6"/>
            <p:cNvGrpSpPr>
              <a:grpSpLocks/>
            </p:cNvGrpSpPr>
            <p:nvPr/>
          </p:nvGrpSpPr>
          <p:grpSpPr bwMode="auto">
            <a:xfrm>
              <a:off x="2632" y="2942"/>
              <a:ext cx="4990" cy="1292"/>
              <a:chOff x="2610" y="2940"/>
              <a:chExt cx="4990" cy="1292"/>
            </a:xfrm>
            <a:grpFill/>
          </p:grpSpPr>
          <p:grpSp>
            <p:nvGrpSpPr>
              <p:cNvPr id="6" name="Group 8"/>
              <p:cNvGrpSpPr>
                <a:grpSpLocks/>
              </p:cNvGrpSpPr>
              <p:nvPr/>
            </p:nvGrpSpPr>
            <p:grpSpPr bwMode="auto">
              <a:xfrm>
                <a:off x="2610" y="2940"/>
                <a:ext cx="4990" cy="1292"/>
                <a:chOff x="2608" y="2942"/>
                <a:chExt cx="4990" cy="1292"/>
              </a:xfrm>
              <a:grpFill/>
            </p:grpSpPr>
            <p:sp>
              <p:nvSpPr>
                <p:cNvPr id="13" name="Rectangle 12"/>
                <p:cNvSpPr>
                  <a:spLocks noChangeArrowheads="1"/>
                </p:cNvSpPr>
                <p:nvPr/>
              </p:nvSpPr>
              <p:spPr bwMode="auto">
                <a:xfrm>
                  <a:off x="4173" y="2942"/>
                  <a:ext cx="2325" cy="422"/>
                </a:xfrm>
                <a:prstGeom prst="rect">
                  <a:avLst/>
                </a:prstGeom>
                <a:grpFill/>
                <a:ln w="19050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4" name="Rectangle 13"/>
                <p:cNvSpPr>
                  <a:spLocks noChangeArrowheads="1"/>
                </p:cNvSpPr>
                <p:nvPr/>
              </p:nvSpPr>
              <p:spPr bwMode="auto">
                <a:xfrm>
                  <a:off x="6604" y="3428"/>
                  <a:ext cx="994" cy="236"/>
                </a:xfrm>
                <a:prstGeom prst="rect">
                  <a:avLst/>
                </a:prstGeom>
                <a:grpFill/>
                <a:ln w="19050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Rectangle 14"/>
                <p:cNvSpPr>
                  <a:spLocks noChangeArrowheads="1"/>
                </p:cNvSpPr>
                <p:nvPr/>
              </p:nvSpPr>
              <p:spPr bwMode="auto">
                <a:xfrm>
                  <a:off x="2608" y="4058"/>
                  <a:ext cx="904" cy="176"/>
                </a:xfrm>
                <a:prstGeom prst="rect">
                  <a:avLst/>
                </a:prstGeom>
                <a:grpFill/>
                <a:ln w="19050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" name="Group 9"/>
              <p:cNvGrpSpPr>
                <a:grpSpLocks/>
              </p:cNvGrpSpPr>
              <p:nvPr/>
            </p:nvGrpSpPr>
            <p:grpSpPr bwMode="auto">
              <a:xfrm>
                <a:off x="3370" y="3180"/>
                <a:ext cx="3695" cy="876"/>
                <a:chOff x="3370" y="3180"/>
                <a:chExt cx="3695" cy="876"/>
              </a:xfrm>
              <a:grpFill/>
            </p:grpSpPr>
            <p:cxnSp>
              <p:nvCxnSpPr>
                <p:cNvPr id="8" name="AutoShape 122"/>
                <p:cNvCxnSpPr>
                  <a:cxnSpLocks noChangeShapeType="1"/>
                </p:cNvCxnSpPr>
                <p:nvPr/>
              </p:nvCxnSpPr>
              <p:spPr bwMode="auto">
                <a:xfrm flipV="1">
                  <a:off x="7065" y="3180"/>
                  <a:ext cx="0" cy="230"/>
                </a:xfrm>
                <a:prstGeom prst="straightConnector1">
                  <a:avLst/>
                </a:prstGeom>
                <a:grpFill/>
                <a:ln w="19050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cxnSp>
              <p:nvCxnSpPr>
                <p:cNvPr id="9" name="AutoShape 123"/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6500" y="3180"/>
                  <a:ext cx="565" cy="1"/>
                </a:xfrm>
                <a:prstGeom prst="straightConnector1">
                  <a:avLst/>
                </a:prstGeom>
                <a:grpFill/>
                <a:ln w="19050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cxnSp>
              <p:nvCxnSpPr>
                <p:cNvPr id="10" name="AutoShape 124"/>
                <p:cNvCxnSpPr>
                  <a:cxnSpLocks noChangeShapeType="1"/>
                </p:cNvCxnSpPr>
                <p:nvPr/>
              </p:nvCxnSpPr>
              <p:spPr bwMode="auto">
                <a:xfrm flipV="1">
                  <a:off x="5180" y="3346"/>
                  <a:ext cx="1" cy="154"/>
                </a:xfrm>
                <a:prstGeom prst="straightConnector1">
                  <a:avLst/>
                </a:prstGeom>
                <a:grpFill/>
                <a:ln w="19050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cxnSp>
              <p:nvCxnSpPr>
                <p:cNvPr id="11" name="AutoShape 125"/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0" y="3500"/>
                  <a:ext cx="1810" cy="1"/>
                </a:xfrm>
                <a:prstGeom prst="straightConnector1">
                  <a:avLst/>
                </a:prstGeom>
                <a:grpFill/>
                <a:ln w="19050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cxnSp>
              <p:nvCxnSpPr>
                <p:cNvPr id="12" name="AutoShape 126"/>
                <p:cNvCxnSpPr>
                  <a:cxnSpLocks noChangeShapeType="1"/>
                </p:cNvCxnSpPr>
                <p:nvPr/>
              </p:nvCxnSpPr>
              <p:spPr bwMode="auto">
                <a:xfrm flipV="1">
                  <a:off x="3370" y="3501"/>
                  <a:ext cx="1" cy="555"/>
                </a:xfrm>
                <a:prstGeom prst="straightConnector1">
                  <a:avLst/>
                </a:prstGeom>
                <a:grpFill/>
                <a:ln w="19050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</p:grpSp>
        </p:grpSp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6154" y="3860"/>
              <a:ext cx="1339" cy="366"/>
            </a:xfrm>
            <a:prstGeom prst="rect">
              <a:avLst/>
            </a:prstGeom>
            <a:grpFill/>
            <a:ln w="19050">
              <a:solidFill>
                <a:srgbClr val="000000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0" y="4343400"/>
            <a:ext cx="9144000" cy="2438400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IN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AUTOCALVE UNIT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After lathe, tube directly goes autoclaving</a:t>
            </a:r>
            <a:r>
              <a:rPr lang="en-IN" sz="2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After autoclaving, the hand straightening unit is very near this unit</a:t>
            </a:r>
            <a:r>
              <a:rPr lang="en-IN" sz="2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285750" indent="-285750" algn="just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The operator of autoclave unit can take charge of OD grinding as it very near.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cxnSp>
        <p:nvCxnSpPr>
          <p:cNvPr id="17" name="AutoShape 112"/>
          <p:cNvCxnSpPr>
            <a:cxnSpLocks noChangeShapeType="1"/>
          </p:cNvCxnSpPr>
          <p:nvPr/>
        </p:nvCxnSpPr>
        <p:spPr bwMode="auto">
          <a:xfrm flipV="1">
            <a:off x="5715000" y="1371600"/>
            <a:ext cx="2870534" cy="8700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8" name="AutoShape 112"/>
          <p:cNvCxnSpPr>
            <a:cxnSpLocks noChangeShapeType="1"/>
          </p:cNvCxnSpPr>
          <p:nvPr/>
        </p:nvCxnSpPr>
        <p:spPr bwMode="auto">
          <a:xfrm>
            <a:off x="8570025" y="1371600"/>
            <a:ext cx="40575" cy="2971800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8"/>
          <p:cNvGrpSpPr/>
          <p:nvPr/>
        </p:nvGrpSpPr>
        <p:grpSpPr>
          <a:xfrm>
            <a:off x="685801" y="76200"/>
            <a:ext cx="6477000" cy="4343400"/>
            <a:chOff x="4940489" y="132320"/>
            <a:chExt cx="7055893" cy="4739932"/>
          </a:xfrm>
        </p:grpSpPr>
        <p:pic>
          <p:nvPicPr>
            <p:cNvPr id="2" name="Picture 1" descr="D:\Manoj doc\NFC Project\traning\Report Stuff\mcs\qchon.JPG"/>
            <p:cNvPicPr/>
            <p:nvPr/>
          </p:nvPicPr>
          <p:blipFill>
            <a:blip r:embed="rId3" cstate="print">
              <a:grayscl/>
            </a:blip>
            <a:srcRect r="67938" b="44925"/>
            <a:stretch>
              <a:fillRect/>
            </a:stretch>
          </p:blipFill>
          <p:spPr bwMode="auto">
            <a:xfrm>
              <a:off x="4940489" y="132320"/>
              <a:ext cx="7055893" cy="47399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9" name="Group 2"/>
            <p:cNvGrpSpPr>
              <a:grpSpLocks/>
            </p:cNvGrpSpPr>
            <p:nvPr/>
          </p:nvGrpSpPr>
          <p:grpSpPr bwMode="auto">
            <a:xfrm>
              <a:off x="7219666" y="2347415"/>
              <a:ext cx="4380931" cy="1897038"/>
              <a:chOff x="10700" y="7958"/>
              <a:chExt cx="4293" cy="1782"/>
            </a:xfrm>
            <a:solidFill>
              <a:srgbClr val="FFFF00">
                <a:alpha val="50000"/>
              </a:srgbClr>
            </a:solidFill>
          </p:grpSpPr>
          <p:sp>
            <p:nvSpPr>
              <p:cNvPr id="4" name="Rectangle 3"/>
              <p:cNvSpPr>
                <a:spLocks noChangeArrowheads="1"/>
              </p:cNvSpPr>
              <p:nvPr/>
            </p:nvSpPr>
            <p:spPr bwMode="auto">
              <a:xfrm>
                <a:off x="12747" y="8903"/>
                <a:ext cx="2246" cy="837"/>
              </a:xfrm>
              <a:prstGeom prst="rect">
                <a:avLst/>
              </a:prstGeom>
              <a:grpFill/>
              <a:ln w="19050">
                <a:solidFill>
                  <a:srgbClr val="000000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5" name="Rectangle 4"/>
              <p:cNvSpPr>
                <a:spLocks noChangeArrowheads="1"/>
              </p:cNvSpPr>
              <p:nvPr/>
            </p:nvSpPr>
            <p:spPr bwMode="auto">
              <a:xfrm>
                <a:off x="10974" y="8203"/>
                <a:ext cx="1432" cy="183"/>
              </a:xfrm>
              <a:prstGeom prst="rect">
                <a:avLst/>
              </a:prstGeom>
              <a:grpFill/>
              <a:ln w="19050">
                <a:solidFill>
                  <a:srgbClr val="000000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" name="Rectangle 5"/>
              <p:cNvSpPr>
                <a:spLocks noChangeArrowheads="1"/>
              </p:cNvSpPr>
              <p:nvPr/>
            </p:nvSpPr>
            <p:spPr bwMode="auto">
              <a:xfrm>
                <a:off x="12851" y="7958"/>
                <a:ext cx="1233" cy="342"/>
              </a:xfrm>
              <a:prstGeom prst="rect">
                <a:avLst/>
              </a:prstGeom>
              <a:grpFill/>
              <a:ln w="19050">
                <a:solidFill>
                  <a:srgbClr val="000000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7" name="Rectangle 6"/>
              <p:cNvSpPr>
                <a:spLocks noChangeArrowheads="1"/>
              </p:cNvSpPr>
              <p:nvPr/>
            </p:nvSpPr>
            <p:spPr bwMode="auto">
              <a:xfrm>
                <a:off x="10700" y="8727"/>
                <a:ext cx="1706" cy="1013"/>
              </a:xfrm>
              <a:prstGeom prst="rect">
                <a:avLst/>
              </a:prstGeom>
              <a:grpFill/>
              <a:ln w="19050">
                <a:solidFill>
                  <a:srgbClr val="000000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" y="4572000"/>
            <a:ext cx="9144000" cy="2133600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IN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DEFECT CORRECTING MACHINES AND DETECTING </a:t>
            </a:r>
            <a:r>
              <a:rPr lang="en-IN" sz="2400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UNITS</a:t>
            </a:r>
            <a:r>
              <a:rPr lang="en-IN" sz="2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  <a:endParaRPr lang="en-US" sz="2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0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Quality 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check and Ultrasound testing detect the defects and the tube is sent to the respective machine </a:t>
            </a:r>
            <a:r>
              <a:rPr lang="en-IN" sz="20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accordingly</a:t>
            </a:r>
            <a:r>
              <a:rPr lang="en-IN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In case of repeated defects, the tube will travel less length and communication is </a:t>
            </a:r>
            <a:r>
              <a:rPr lang="en-IN" sz="20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maintained</a:t>
            </a:r>
            <a:r>
              <a:rPr lang="en-IN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6200" y="31867"/>
            <a:ext cx="8991600" cy="164453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600" i="0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CHOOSING THE BEST LAYOUT</a:t>
            </a:r>
            <a:endParaRPr kumimoji="0" lang="en-US" sz="6600" i="0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152400" y="2819400"/>
            <a:ext cx="7391400" cy="16764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IN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TOPSIS method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IN" sz="4000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kumimoji="0" lang="en-IN" sz="4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ulti</a:t>
            </a:r>
            <a:r>
              <a:rPr kumimoji="0" lang="en-IN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-criteria decision making.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0"/>
            <a:ext cx="9144000" cy="1524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Result of TOPSIS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graphicFrame>
        <p:nvGraphicFramePr>
          <p:cNvPr id="4" name="Chart 3"/>
          <p:cNvGraphicFramePr/>
          <p:nvPr/>
        </p:nvGraphicFramePr>
        <p:xfrm>
          <a:off x="304800" y="1524000"/>
          <a:ext cx="8610600" cy="4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" name="Group 4"/>
          <p:cNvGrpSpPr/>
          <p:nvPr/>
        </p:nvGrpSpPr>
        <p:grpSpPr>
          <a:xfrm>
            <a:off x="7884629" y="3681350"/>
            <a:ext cx="891692" cy="400110"/>
            <a:chOff x="4043550" y="2967335"/>
            <a:chExt cx="891692" cy="400110"/>
          </a:xfrm>
        </p:grpSpPr>
        <p:sp>
          <p:nvSpPr>
            <p:cNvPr id="6" name="Rectangle 5"/>
            <p:cNvSpPr/>
            <p:nvPr/>
          </p:nvSpPr>
          <p:spPr>
            <a:xfrm>
              <a:off x="4208761" y="2967335"/>
              <a:ext cx="72648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cap="none" spc="0" dirty="0" smtClean="0">
                  <a:ln w="12700">
                    <a:solidFill>
                      <a:sysClr val="windowText" lastClr="000000"/>
                    </a:solidFill>
                    <a:prstDash val="solid"/>
                  </a:ln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rPr>
                <a:t>Rank</a:t>
              </a:r>
              <a:endParaRPr lang="en-US" sz="2000" cap="none" spc="0" dirty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043550" y="3095500"/>
              <a:ext cx="152400" cy="15240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1066800" y="5791200"/>
            <a:ext cx="6629400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 smtClean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STP         Product       Process       Ranking      Optimized</a:t>
            </a:r>
            <a:endParaRPr lang="en-US" sz="2000" b="1" cap="none" spc="0" dirty="0">
              <a:ln w="10160">
                <a:solidFill>
                  <a:sysClr val="windowText" lastClr="000000"/>
                </a:solidFill>
                <a:prstDash val="solid"/>
              </a:ln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-76200" y="0"/>
            <a:ext cx="9296400" cy="16764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0" i="0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CONCLUSION</a:t>
            </a:r>
            <a:endParaRPr kumimoji="0" lang="en-US" sz="1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533400" y="1828800"/>
            <a:ext cx="7924800" cy="3124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4400" noProof="0" dirty="0" smtClean="0">
                <a:latin typeface="Times New Roman" pitchFamily="18" charset="0"/>
                <a:ea typeface="+mj-ea"/>
                <a:cs typeface="Times New Roman" pitchFamily="18" charset="0"/>
              </a:rPr>
              <a:t>Drafted different layouts.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4400" dirty="0" smtClean="0">
                <a:latin typeface="Times New Roman" pitchFamily="18" charset="0"/>
                <a:ea typeface="+mj-ea"/>
                <a:cs typeface="Times New Roman" pitchFamily="18" charset="0"/>
              </a:rPr>
              <a:t>Selection of best by TOPSIS.</a:t>
            </a:r>
            <a:endParaRPr lang="en-US" sz="4400" noProof="0" dirty="0" smtClean="0"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Each layout represent a particular notion of flexibility.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-76200" y="-381000"/>
            <a:ext cx="9220200" cy="6858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3000" dirty="0" smtClean="0">
                <a:ln w="76200">
                  <a:solidFill>
                    <a:sysClr val="windowText" lastClr="000000"/>
                  </a:solidFill>
                </a:ln>
                <a:solidFill>
                  <a:srgbClr val="8CD416"/>
                </a:solidFill>
                <a:latin typeface="Blackadder ITC" pitchFamily="82" charset="0"/>
                <a:cs typeface="Times New Roman" pitchFamily="18" charset="0"/>
              </a:rPr>
              <a:t>Thank</a:t>
            </a:r>
          </a:p>
          <a:p>
            <a:pPr algn="r">
              <a:spcBef>
                <a:spcPct val="0"/>
              </a:spcBef>
              <a:defRPr/>
            </a:pPr>
            <a:r>
              <a:rPr kumimoji="0" lang="en-US" sz="23000" b="0" i="0" u="none" strike="noStrike" kern="1200" cap="none" spc="0" normalizeH="0" baseline="0" noProof="0" dirty="0" smtClean="0">
                <a:ln w="76200">
                  <a:solidFill>
                    <a:sysClr val="windowText" lastClr="000000"/>
                  </a:solidFill>
                </a:ln>
                <a:solidFill>
                  <a:srgbClr val="8CD416"/>
                </a:solidFill>
                <a:effectLst/>
                <a:uLnTx/>
                <a:uFillTx/>
                <a:latin typeface="Blackadder ITC" pitchFamily="82" charset="0"/>
                <a:ea typeface="+mj-ea"/>
                <a:cs typeface="Times New Roman" pitchFamily="18" charset="0"/>
              </a:rPr>
              <a:t>You</a:t>
            </a:r>
            <a:endParaRPr kumimoji="0" lang="en-US" sz="23000" b="0" i="0" u="none" strike="noStrike" kern="1200" cap="none" spc="0" normalizeH="0" baseline="0" noProof="0" dirty="0">
              <a:ln w="76200">
                <a:solidFill>
                  <a:sysClr val="windowText" lastClr="000000"/>
                </a:solidFill>
              </a:ln>
              <a:solidFill>
                <a:srgbClr val="8CD416"/>
              </a:solidFill>
              <a:effectLst/>
              <a:uLnTx/>
              <a:uFillTx/>
              <a:latin typeface="Blackadder ITC" pitchFamily="82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1600200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latin typeface="Times New Roman" pitchFamily="18" charset="0"/>
                <a:cs typeface="Times New Roman" pitchFamily="18" charset="0"/>
              </a:rPr>
              <a:t>Status of Energy Production in India</a:t>
            </a:r>
            <a:endParaRPr lang="en-US" sz="6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3962400"/>
          </a:xfrm>
        </p:spPr>
        <p:txBody>
          <a:bodyPr/>
          <a:lstStyle/>
          <a:p>
            <a:pPr>
              <a:buNone/>
            </a:pPr>
            <a:r>
              <a:rPr lang="en-US" sz="4400" dirty="0" smtClean="0">
                <a:latin typeface="Times New Roman" pitchFamily="18" charset="0"/>
                <a:cs typeface="Times New Roman" pitchFamily="18" charset="0"/>
              </a:rPr>
              <a:t>In 2013 India ranked the 3</a:t>
            </a:r>
            <a:r>
              <a:rPr lang="en-US" sz="4400" baseline="30000" dirty="0" smtClean="0">
                <a:latin typeface="Times New Roman" pitchFamily="18" charset="0"/>
                <a:cs typeface="Times New Roman" pitchFamily="18" charset="0"/>
              </a:rPr>
              <a:t>rd</a:t>
            </a:r>
            <a:r>
              <a:rPr lang="en-US" sz="4400" dirty="0" smtClean="0">
                <a:latin typeface="Times New Roman" pitchFamily="18" charset="0"/>
                <a:cs typeface="Times New Roman" pitchFamily="18" charset="0"/>
              </a:rPr>
              <a:t> place in the field of electricity generation.</a:t>
            </a:r>
          </a:p>
          <a:p>
            <a:pPr>
              <a:buNone/>
            </a:pPr>
            <a:r>
              <a:rPr lang="en-US" sz="4400" dirty="0" smtClean="0">
                <a:latin typeface="Times New Roman" pitchFamily="18" charset="0"/>
                <a:cs typeface="Times New Roman" pitchFamily="18" charset="0"/>
              </a:rPr>
              <a:t>Production about 1.1 X 10</a:t>
            </a:r>
            <a:r>
              <a:rPr lang="en-US" sz="4400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4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4400" dirty="0" err="1" smtClean="0">
                <a:latin typeface="Times New Roman" pitchFamily="18" charset="0"/>
                <a:cs typeface="Times New Roman" pitchFamily="18" charset="0"/>
              </a:rPr>
              <a:t>TWhr</a:t>
            </a:r>
            <a:r>
              <a:rPr lang="en-US" sz="4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None/>
            </a:pPr>
            <a:r>
              <a:rPr lang="en-US" sz="4400" dirty="0" smtClean="0">
                <a:latin typeface="Times New Roman" pitchFamily="18" charset="0"/>
                <a:cs typeface="Times New Roman" pitchFamily="18" charset="0"/>
              </a:rPr>
              <a:t>Which is about 10</a:t>
            </a:r>
            <a:r>
              <a:rPr lang="en-US" sz="4400" baseline="30000" dirty="0" smtClean="0">
                <a:latin typeface="Times New Roman" pitchFamily="18" charset="0"/>
                <a:cs typeface="Times New Roman" pitchFamily="18" charset="0"/>
              </a:rPr>
              <a:t>12</a:t>
            </a:r>
            <a:r>
              <a:rPr lang="en-US" sz="4400" dirty="0" smtClean="0">
                <a:latin typeface="Times New Roman" pitchFamily="18" charset="0"/>
                <a:cs typeface="Times New Roman" pitchFamily="18" charset="0"/>
              </a:rPr>
              <a:t>  units.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-228600" y="1066800"/>
            <a:ext cx="9220200" cy="4572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400" b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ladimir Script" pitchFamily="66" charset="0"/>
                <a:ea typeface="+mj-ea"/>
                <a:cs typeface="Times New Roman" pitchFamily="18" charset="0"/>
              </a:rPr>
              <a:t>QUERIES</a:t>
            </a:r>
            <a:endParaRPr lang="en-US" sz="15400" b="1" dirty="0" smtClean="0">
              <a:latin typeface="Vladimir Script" pitchFamily="66" charset="0"/>
              <a:ea typeface="+mj-ea"/>
              <a:cs typeface="Times New Roman" pitchFamily="18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400" b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ladimir Script" pitchFamily="66" charset="0"/>
                <a:ea typeface="+mj-ea"/>
                <a:cs typeface="Times New Roman" pitchFamily="18" charset="0"/>
              </a:rPr>
              <a:t>     Please</a:t>
            </a:r>
            <a:r>
              <a:rPr kumimoji="0" lang="en-US" sz="15400" b="1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ladimir Script" pitchFamily="66" charset="0"/>
                <a:ea typeface="+mj-ea"/>
                <a:cs typeface="Times New Roman" pitchFamily="18" charset="0"/>
              </a:rPr>
              <a:t> !!!</a:t>
            </a:r>
            <a:endParaRPr kumimoji="0" lang="en-US" sz="15400" b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ladimir Script" pitchFamily="66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Manoj doc\NFC Project\Presentation\Chapter 1\PressurizedWaterReactor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6251" y="1930969"/>
            <a:ext cx="7027149" cy="3631631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>
            <a:off x="-76200" y="150674"/>
            <a:ext cx="89916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How Nuclear Reactor generates electricity 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957</TotalTime>
  <Words>1109</Words>
  <Application>Microsoft Office PowerPoint</Application>
  <PresentationFormat>On-screen Show (4:3)</PresentationFormat>
  <Paragraphs>468</Paragraphs>
  <Slides>80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Functions of DAE</vt:lpstr>
      <vt:lpstr>Status of Energy Production in India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Functions of NFC</vt:lpstr>
      <vt:lpstr>Slide 21</vt:lpstr>
      <vt:lpstr>Production in NFC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STUDY OF STP</vt:lpstr>
      <vt:lpstr>Slide 42</vt:lpstr>
      <vt:lpstr>Machining</vt:lpstr>
      <vt:lpstr>Forming</vt:lpstr>
      <vt:lpstr>Quality Check</vt:lpstr>
      <vt:lpstr>Measuring</vt:lpstr>
      <vt:lpstr>Slide 47</vt:lpstr>
      <vt:lpstr>Slide 48</vt:lpstr>
      <vt:lpstr>Slide 49</vt:lpstr>
      <vt:lpstr>Slide 50</vt:lpstr>
      <vt:lpstr>Relative Positioning Method</vt:lpstr>
      <vt:lpstr>Representation in Excel</vt:lpstr>
      <vt:lpstr>Slide 53</vt:lpstr>
      <vt:lpstr>Slide 54</vt:lpstr>
      <vt:lpstr>AHWR design and study implementation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user</cp:lastModifiedBy>
  <cp:revision>178</cp:revision>
  <dcterms:created xsi:type="dcterms:W3CDTF">2006-08-16T00:00:00Z</dcterms:created>
  <dcterms:modified xsi:type="dcterms:W3CDTF">2015-07-27T07:03:12Z</dcterms:modified>
</cp:coreProperties>
</file>